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Lst>
  <p:notesMasterIdLst>
    <p:notesMasterId r:id="rId35"/>
  </p:notesMasterIdLst>
  <p:handoutMasterIdLst>
    <p:handoutMasterId r:id="rId36"/>
  </p:handoutMasterIdLst>
  <p:sldIdLst>
    <p:sldId id="262" r:id="rId5"/>
    <p:sldId id="257" r:id="rId6"/>
    <p:sldId id="295" r:id="rId7"/>
    <p:sldId id="258" r:id="rId8"/>
    <p:sldId id="296" r:id="rId9"/>
    <p:sldId id="292" r:id="rId10"/>
    <p:sldId id="288" r:id="rId11"/>
    <p:sldId id="297" r:id="rId12"/>
    <p:sldId id="266" r:id="rId13"/>
    <p:sldId id="309" r:id="rId14"/>
    <p:sldId id="277" r:id="rId15"/>
    <p:sldId id="289" r:id="rId16"/>
    <p:sldId id="276" r:id="rId17"/>
    <p:sldId id="299" r:id="rId18"/>
    <p:sldId id="300" r:id="rId19"/>
    <p:sldId id="290" r:id="rId20"/>
    <p:sldId id="307" r:id="rId21"/>
    <p:sldId id="310" r:id="rId22"/>
    <p:sldId id="303" r:id="rId23"/>
    <p:sldId id="304" r:id="rId24"/>
    <p:sldId id="305" r:id="rId25"/>
    <p:sldId id="294" r:id="rId26"/>
    <p:sldId id="278" r:id="rId27"/>
    <p:sldId id="280" r:id="rId28"/>
    <p:sldId id="279" r:id="rId29"/>
    <p:sldId id="281" r:id="rId30"/>
    <p:sldId id="286" r:id="rId31"/>
    <p:sldId id="282" r:id="rId32"/>
    <p:sldId id="284" r:id="rId33"/>
    <p:sldId id="28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EA0"/>
    <a:srgbClr val="666666"/>
    <a:srgbClr val="F7F7F7"/>
    <a:srgbClr val="FFBB00"/>
    <a:srgbClr val="21BDEE"/>
    <a:srgbClr val="FBC106"/>
    <a:srgbClr val="E9128C"/>
    <a:srgbClr val="606060"/>
    <a:srgbClr val="D8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E50EC-8C1D-4F43-A870-AB53B3EC47C7}" v="85" dt="2022-07-25T15:55:39.327"/>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9" autoAdjust="0"/>
    <p:restoredTop sz="94706" autoAdjust="0"/>
  </p:normalViewPr>
  <p:slideViewPr>
    <p:cSldViewPr snapToGrid="0">
      <p:cViewPr varScale="1">
        <p:scale>
          <a:sx n="107" d="100"/>
          <a:sy n="107" d="100"/>
        </p:scale>
        <p:origin x="558" y="102"/>
      </p:cViewPr>
      <p:guideLst>
        <p:guide pos="3840"/>
        <p:guide orient="horz" pos="2160"/>
      </p:guideLst>
    </p:cSldViewPr>
  </p:slideViewPr>
  <p:notesTextViewPr>
    <p:cViewPr>
      <p:scale>
        <a:sx n="1" d="1"/>
        <a:sy n="1" d="1"/>
      </p:scale>
      <p:origin x="0" y="0"/>
    </p:cViewPr>
  </p:notesTextViewPr>
  <p:sorterViewPr>
    <p:cViewPr>
      <p:scale>
        <a:sx n="60" d="100"/>
        <a:sy n="60" d="100"/>
      </p:scale>
      <p:origin x="0" y="-2004"/>
    </p:cViewPr>
  </p:sorter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10/22/2024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3</a:t>
            </a:fld>
            <a:endParaRPr lang="en-US"/>
          </a:p>
        </p:txBody>
      </p:sp>
    </p:spTree>
    <p:extLst>
      <p:ext uri="{BB962C8B-B14F-4D97-AF65-F5344CB8AC3E}">
        <p14:creationId xmlns:p14="http://schemas.microsoft.com/office/powerpoint/2010/main" val="240589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15</a:t>
            </a:fld>
            <a:endParaRPr lang="en-US"/>
          </a:p>
        </p:txBody>
      </p:sp>
    </p:spTree>
    <p:extLst>
      <p:ext uri="{BB962C8B-B14F-4D97-AF65-F5344CB8AC3E}">
        <p14:creationId xmlns:p14="http://schemas.microsoft.com/office/powerpoint/2010/main" val="1486942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16</a:t>
            </a:fld>
            <a:endParaRPr lang="en-US"/>
          </a:p>
        </p:txBody>
      </p:sp>
    </p:spTree>
    <p:extLst>
      <p:ext uri="{BB962C8B-B14F-4D97-AF65-F5344CB8AC3E}">
        <p14:creationId xmlns:p14="http://schemas.microsoft.com/office/powerpoint/2010/main" val="3560877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17</a:t>
            </a:fld>
            <a:endParaRPr lang="en-US"/>
          </a:p>
        </p:txBody>
      </p:sp>
    </p:spTree>
    <p:extLst>
      <p:ext uri="{BB962C8B-B14F-4D97-AF65-F5344CB8AC3E}">
        <p14:creationId xmlns:p14="http://schemas.microsoft.com/office/powerpoint/2010/main" val="107267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18</a:t>
            </a:fld>
            <a:endParaRPr lang="en-US"/>
          </a:p>
        </p:txBody>
      </p:sp>
    </p:spTree>
    <p:extLst>
      <p:ext uri="{BB962C8B-B14F-4D97-AF65-F5344CB8AC3E}">
        <p14:creationId xmlns:p14="http://schemas.microsoft.com/office/powerpoint/2010/main" val="3218371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19</a:t>
            </a:fld>
            <a:endParaRPr lang="en-US"/>
          </a:p>
        </p:txBody>
      </p:sp>
    </p:spTree>
    <p:extLst>
      <p:ext uri="{BB962C8B-B14F-4D97-AF65-F5344CB8AC3E}">
        <p14:creationId xmlns:p14="http://schemas.microsoft.com/office/powerpoint/2010/main" val="178303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20</a:t>
            </a:fld>
            <a:endParaRPr lang="en-US"/>
          </a:p>
        </p:txBody>
      </p:sp>
    </p:spTree>
    <p:extLst>
      <p:ext uri="{BB962C8B-B14F-4D97-AF65-F5344CB8AC3E}">
        <p14:creationId xmlns:p14="http://schemas.microsoft.com/office/powerpoint/2010/main" val="1824543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21</a:t>
            </a:fld>
            <a:endParaRPr lang="en-US"/>
          </a:p>
        </p:txBody>
      </p:sp>
    </p:spTree>
    <p:extLst>
      <p:ext uri="{BB962C8B-B14F-4D97-AF65-F5344CB8AC3E}">
        <p14:creationId xmlns:p14="http://schemas.microsoft.com/office/powerpoint/2010/main" val="265239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22</a:t>
            </a:fld>
            <a:endParaRPr lang="en-US"/>
          </a:p>
        </p:txBody>
      </p:sp>
    </p:spTree>
    <p:extLst>
      <p:ext uri="{BB962C8B-B14F-4D97-AF65-F5344CB8AC3E}">
        <p14:creationId xmlns:p14="http://schemas.microsoft.com/office/powerpoint/2010/main" val="43936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4</a:t>
            </a:fld>
            <a:endParaRPr lang="en-US"/>
          </a:p>
        </p:txBody>
      </p:sp>
    </p:spTree>
    <p:extLst>
      <p:ext uri="{BB962C8B-B14F-4D97-AF65-F5344CB8AC3E}">
        <p14:creationId xmlns:p14="http://schemas.microsoft.com/office/powerpoint/2010/main" val="298669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5</a:t>
            </a:fld>
            <a:endParaRPr lang="en-US"/>
          </a:p>
        </p:txBody>
      </p:sp>
    </p:spTree>
    <p:extLst>
      <p:ext uri="{BB962C8B-B14F-4D97-AF65-F5344CB8AC3E}">
        <p14:creationId xmlns:p14="http://schemas.microsoft.com/office/powerpoint/2010/main" val="415711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6</a:t>
            </a:fld>
            <a:endParaRPr lang="en-US"/>
          </a:p>
        </p:txBody>
      </p:sp>
    </p:spTree>
    <p:extLst>
      <p:ext uri="{BB962C8B-B14F-4D97-AF65-F5344CB8AC3E}">
        <p14:creationId xmlns:p14="http://schemas.microsoft.com/office/powerpoint/2010/main" val="4083761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Put</a:t>
            </a:r>
            <a:r>
              <a:rPr lang="en-US" baseline="0" dirty="0"/>
              <a:t> in same text box</a:t>
            </a:r>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8</a:t>
            </a:fld>
            <a:endParaRPr lang="en-US"/>
          </a:p>
        </p:txBody>
      </p:sp>
    </p:spTree>
    <p:extLst>
      <p:ext uri="{BB962C8B-B14F-4D97-AF65-F5344CB8AC3E}">
        <p14:creationId xmlns:p14="http://schemas.microsoft.com/office/powerpoint/2010/main" val="96114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11</a:t>
            </a:fld>
            <a:endParaRPr lang="en-US"/>
          </a:p>
        </p:txBody>
      </p:sp>
    </p:spTree>
    <p:extLst>
      <p:ext uri="{BB962C8B-B14F-4D97-AF65-F5344CB8AC3E}">
        <p14:creationId xmlns:p14="http://schemas.microsoft.com/office/powerpoint/2010/main" val="313192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12</a:t>
            </a:fld>
            <a:endParaRPr lang="en-US"/>
          </a:p>
        </p:txBody>
      </p:sp>
    </p:spTree>
    <p:extLst>
      <p:ext uri="{BB962C8B-B14F-4D97-AF65-F5344CB8AC3E}">
        <p14:creationId xmlns:p14="http://schemas.microsoft.com/office/powerpoint/2010/main" val="1310199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13</a:t>
            </a:fld>
            <a:endParaRPr lang="en-US"/>
          </a:p>
        </p:txBody>
      </p:sp>
    </p:spTree>
    <p:extLst>
      <p:ext uri="{BB962C8B-B14F-4D97-AF65-F5344CB8AC3E}">
        <p14:creationId xmlns:p14="http://schemas.microsoft.com/office/powerpoint/2010/main" val="130042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5C6D3-6FE5-4A7C-A955-33333A5EE22A}" type="slidenum">
              <a:rPr lang="en-US" smtClean="0"/>
              <a:t>14</a:t>
            </a:fld>
            <a:endParaRPr lang="en-US"/>
          </a:p>
        </p:txBody>
      </p:sp>
    </p:spTree>
    <p:extLst>
      <p:ext uri="{BB962C8B-B14F-4D97-AF65-F5344CB8AC3E}">
        <p14:creationId xmlns:p14="http://schemas.microsoft.com/office/powerpoint/2010/main" val="105142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10/22/2024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
        <p:nvSpPr>
          <p:cNvPr id="10" name="Rectangle 9"/>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8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10/22/2024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24751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10/22/2024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4587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Pictures">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56643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10/22/2024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10/22/2024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24562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10/22/2024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350057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10/22/2024</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240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10/22/2024</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40837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CC0096-1860-4642-9CD2-0079EA5E7CD1}" type="datetimeFigureOut">
              <a:rPr lang="en-US" smtClean="0"/>
              <a:t>10/22/2024</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77753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10/22/2024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901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10/22/2024</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31375A4-56A4-47D6-9801-1991572033F7}" type="slidenum">
              <a:rPr lang="en-US" smtClean="0"/>
              <a:t>‹#›</a:t>
            </a:fld>
            <a:endParaRPr lang="en-US"/>
          </a:p>
        </p:txBody>
      </p:sp>
    </p:spTree>
    <p:extLst>
      <p:ext uri="{BB962C8B-B14F-4D97-AF65-F5344CB8AC3E}">
        <p14:creationId xmlns:p14="http://schemas.microsoft.com/office/powerpoint/2010/main" val="19172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10/22/2024</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941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7CC0096-1860-4642-9CD2-0079EA5E7CD1}" type="datetimeFigureOut">
              <a:rPr lang="en-US" smtClean="0"/>
              <a:pPr/>
              <a:t>10/22/2024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31375A4-56A4-47D6-9801-1991572033F7}" type="slidenum">
              <a:rPr lang="en-US" smtClean="0"/>
              <a:pPr/>
              <a:t>‹#›</a:t>
            </a:fld>
            <a:endParaRPr lang="en-US"/>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7844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656" r:id="rId13"/>
    <p:sldLayoutId id="214748365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43.png"/><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hyperlink" Target="mailto:Selina.Gordian@lausd.net"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4789714"/>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215118"/>
            <a:ext cx="11125200" cy="914400"/>
          </a:xfrm>
        </p:spPr>
        <p:txBody>
          <a:bodyPr>
            <a:normAutofit/>
          </a:bodyPr>
          <a:lstStyle/>
          <a:p>
            <a:r>
              <a:rPr lang="en-US" sz="6000" dirty="0">
                <a:latin typeface="Trebuchet MS" panose="020B0603020202020204" pitchFamily="34" charset="0"/>
              </a:rPr>
              <a:t>FOR THE HEALTH OF IT</a:t>
            </a:r>
          </a:p>
        </p:txBody>
      </p:sp>
      <p:sp>
        <p:nvSpPr>
          <p:cNvPr id="3" name="Subtitle 2"/>
          <p:cNvSpPr>
            <a:spLocks noGrp="1"/>
          </p:cNvSpPr>
          <p:nvPr>
            <p:ph type="subTitle" idx="1"/>
          </p:nvPr>
        </p:nvSpPr>
        <p:spPr/>
        <p:txBody>
          <a:bodyPr/>
          <a:lstStyle/>
          <a:p>
            <a:r>
              <a:rPr lang="en-US" dirty="0"/>
              <a:t> café LA &amp; LAUSD WELLNESS PROGRAMS DEPARTMENT </a:t>
            </a:r>
          </a:p>
        </p:txBody>
      </p:sp>
      <p:grpSp>
        <p:nvGrpSpPr>
          <p:cNvPr id="16" name="Group 15"/>
          <p:cNvGrpSpPr/>
          <p:nvPr/>
        </p:nvGrpSpPr>
        <p:grpSpPr>
          <a:xfrm>
            <a:off x="687976" y="1105988"/>
            <a:ext cx="10371914" cy="2569029"/>
            <a:chOff x="687976" y="1105988"/>
            <a:chExt cx="10371914" cy="2569029"/>
          </a:xfrm>
        </p:grpSpPr>
        <p:pic>
          <p:nvPicPr>
            <p:cNvPr id="1026" name="Picture 2" descr="Wellness, Wellbeing and Support | Greenslopes Oncology"/>
            <p:cNvPicPr>
              <a:picLocks noChangeAspect="1" noChangeArrowheads="1"/>
            </p:cNvPicPr>
            <p:nvPr/>
          </p:nvPicPr>
          <p:blipFill rotWithShape="1">
            <a:blip r:embed="rId2">
              <a:extLst>
                <a:ext uri="{28A0092B-C50C-407E-A947-70E740481C1C}">
                  <a14:useLocalDpi xmlns:a14="http://schemas.microsoft.com/office/drawing/2010/main"/>
                </a:ext>
              </a:extLst>
            </a:blip>
            <a:srcRect t="23091" b="23273"/>
            <a:stretch/>
          </p:blipFill>
          <p:spPr bwMode="auto">
            <a:xfrm>
              <a:off x="687976" y="1105988"/>
              <a:ext cx="8577943" cy="256902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8557263" y="1223553"/>
              <a:ext cx="2502627" cy="2325188"/>
              <a:chOff x="8661765" y="1223553"/>
              <a:chExt cx="2502627" cy="2325188"/>
            </a:xfrm>
          </p:grpSpPr>
          <p:sp>
            <p:nvSpPr>
              <p:cNvPr id="14" name="Oval 13"/>
              <p:cNvSpPr/>
              <p:nvPr/>
            </p:nvSpPr>
            <p:spPr>
              <a:xfrm>
                <a:off x="8661765" y="1288867"/>
                <a:ext cx="2162986" cy="2251165"/>
              </a:xfrm>
              <a:prstGeom prst="ellipse">
                <a:avLst/>
              </a:prstGeom>
              <a:solidFill>
                <a:schemeClr val="tx1">
                  <a:lumMod val="95000"/>
                  <a:lumOff val="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9204" y="1223553"/>
                <a:ext cx="2325188" cy="2325188"/>
              </a:xfrm>
              <a:prstGeom prst="rect">
                <a:avLst/>
              </a:prstGeom>
            </p:spPr>
          </p:pic>
        </p:grpSp>
      </p:gr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0" y="241300"/>
            <a:ext cx="12192000" cy="1143000"/>
          </a:xfrm>
          <a:noFill/>
          <a:ln w="38100">
            <a:noFill/>
          </a:ln>
        </p:spPr>
        <p:txBody>
          <a:bodyPr/>
          <a:lstStyle/>
          <a:p>
            <a:pPr marL="457200"/>
            <a:r>
              <a:rPr lang="en-US" dirty="0">
                <a:solidFill>
                  <a:schemeClr val="accent1">
                    <a:lumMod val="50000"/>
                  </a:schemeClr>
                </a:solidFill>
                <a:latin typeface="Trebuchet MS" panose="020B0603020202020204" pitchFamily="34" charset="0"/>
              </a:rPr>
              <a:t>School Meal Programs</a:t>
            </a:r>
          </a:p>
        </p:txBody>
      </p:sp>
      <p:sp>
        <p:nvSpPr>
          <p:cNvPr id="18" name="TextBox 17"/>
          <p:cNvSpPr txBox="1"/>
          <p:nvPr/>
        </p:nvSpPr>
        <p:spPr>
          <a:xfrm>
            <a:off x="454778" y="1612900"/>
            <a:ext cx="6860422" cy="2523768"/>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USDA research shows that children who participate in the school lunch program have superior nutritional intake compared to those who do not. This intake helps to improve students’ wellness.</a:t>
            </a:r>
          </a:p>
          <a:p>
            <a:endParaRPr lang="en-US" dirty="0">
              <a:latin typeface="Calibri" panose="020F0502020204030204" pitchFamily="34" charset="0"/>
              <a:cs typeface="Calibri" panose="020F0502020204030204" pitchFamily="34" charset="0"/>
            </a:endParaRPr>
          </a:p>
        </p:txBody>
      </p: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17180" y="1702912"/>
            <a:ext cx="2723193" cy="3925822"/>
          </a:xfrm>
          <a:prstGeom prst="rect">
            <a:avLst/>
          </a:prstGeom>
          <a:ln w="12700" cap="sq">
            <a:solidFill>
              <a:schemeClr val="bg1">
                <a:lumMod val="50000"/>
              </a:schemeClr>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9008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4158" y="0"/>
            <a:ext cx="7711440" cy="2138362"/>
          </a:xfrm>
          <a:noFill/>
          <a:ln w="38100">
            <a:noFill/>
          </a:ln>
        </p:spPr>
        <p:txBody>
          <a:bodyPr>
            <a:noAutofit/>
          </a:bodyPr>
          <a:lstStyle/>
          <a:p>
            <a:pPr marL="457200"/>
            <a:r>
              <a:rPr lang="en-US" dirty="0">
                <a:solidFill>
                  <a:schemeClr val="accent1">
                    <a:lumMod val="50000"/>
                  </a:schemeClr>
                </a:solidFill>
                <a:latin typeface="Trebuchet MS" panose="020B0603020202020204" pitchFamily="34" charset="0"/>
              </a:rPr>
              <a:t>Food Waste Prevention Food Donation Program</a:t>
            </a:r>
          </a:p>
        </p:txBody>
      </p:sp>
      <p:sp>
        <p:nvSpPr>
          <p:cNvPr id="6" name="Content Placeholder 5"/>
          <p:cNvSpPr>
            <a:spLocks noGrp="1"/>
          </p:cNvSpPr>
          <p:nvPr>
            <p:ph idx="1"/>
          </p:nvPr>
        </p:nvSpPr>
        <p:spPr>
          <a:xfrm>
            <a:off x="325120" y="2138362"/>
            <a:ext cx="6403340" cy="2275652"/>
          </a:xfrm>
        </p:spPr>
        <p:txBody>
          <a:bodyPr>
            <a:normAutofit/>
          </a:bodyPr>
          <a:lstStyle/>
          <a:p>
            <a:r>
              <a:rPr lang="en-US" sz="2800" dirty="0">
                <a:latin typeface="Calibri" panose="020F0502020204030204" pitchFamily="34" charset="0"/>
                <a:cs typeface="Calibri" panose="020F0502020204030204" pitchFamily="34" charset="0"/>
              </a:rPr>
              <a:t>The “Healthy Students, Healthy Families, and Healthy Communities Resolution” allows the District to donate excess food from the school meal program to approved non-profit organizations. </a:t>
            </a:r>
          </a:p>
          <a:p>
            <a:endParaRPr lang="en-US" sz="6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4108" t="1664" r="4106" b="1464"/>
          <a:stretch/>
        </p:blipFill>
        <p:spPr>
          <a:xfrm>
            <a:off x="7677282" y="1633408"/>
            <a:ext cx="3330189" cy="4446350"/>
          </a:xfrm>
          <a:prstGeom prst="rect">
            <a:avLst/>
          </a:prstGeom>
          <a:ln w="12700" cap="sq">
            <a:solidFill>
              <a:srgbClr val="000000"/>
            </a:solidFill>
            <a:prstDash val="solid"/>
            <a:miter lim="800000"/>
          </a:ln>
          <a:effectLst/>
        </p:spPr>
      </p:pic>
    </p:spTree>
    <p:extLst>
      <p:ext uri="{BB962C8B-B14F-4D97-AF65-F5344CB8AC3E}">
        <p14:creationId xmlns:p14="http://schemas.microsoft.com/office/powerpoint/2010/main" val="342196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42900" y="314641"/>
            <a:ext cx="12192000" cy="1353455"/>
          </a:xfrm>
          <a:noFill/>
          <a:ln w="38100">
            <a:noFill/>
          </a:ln>
        </p:spPr>
        <p:txBody>
          <a:bodyPr anchor="t">
            <a:noAutofit/>
          </a:bodyPr>
          <a:lstStyle/>
          <a:p>
            <a:r>
              <a:rPr lang="en-US" dirty="0">
                <a:solidFill>
                  <a:schemeClr val="accent1">
                    <a:lumMod val="50000"/>
                  </a:schemeClr>
                </a:solidFill>
                <a:latin typeface="Trebuchet MS" panose="020B0603020202020204" pitchFamily="34" charset="0"/>
              </a:rPr>
              <a:t>Food Waste Prevention</a:t>
            </a:r>
            <a:br>
              <a:rPr lang="en-US" dirty="0">
                <a:solidFill>
                  <a:schemeClr val="accent1">
                    <a:lumMod val="50000"/>
                  </a:schemeClr>
                </a:solidFill>
                <a:latin typeface="Trebuchet MS" panose="020B0603020202020204" pitchFamily="34" charset="0"/>
              </a:rPr>
            </a:br>
            <a:r>
              <a:rPr lang="en-US" dirty="0">
                <a:solidFill>
                  <a:schemeClr val="accent1">
                    <a:lumMod val="50000"/>
                  </a:schemeClr>
                </a:solidFill>
                <a:latin typeface="Trebuchet MS" panose="020B0603020202020204" pitchFamily="34" charset="0"/>
              </a:rPr>
              <a:t>Save it for Later Program</a:t>
            </a:r>
            <a:br>
              <a:rPr lang="en-US" u="sng" dirty="0">
                <a:solidFill>
                  <a:schemeClr val="accent1">
                    <a:lumMod val="50000"/>
                  </a:schemeClr>
                </a:solidFill>
                <a:latin typeface="Trebuchet MS" panose="020B0603020202020204" pitchFamily="34" charset="0"/>
              </a:rPr>
            </a:br>
            <a:endParaRPr lang="en-US" dirty="0">
              <a:solidFill>
                <a:schemeClr val="accent1">
                  <a:lumMod val="50000"/>
                </a:schemeClr>
              </a:solidFill>
              <a:latin typeface="Trebuchet MS" panose="020B0603020202020204" pitchFamily="34" charset="0"/>
            </a:endParaRPr>
          </a:p>
        </p:txBody>
      </p:sp>
      <p:sp>
        <p:nvSpPr>
          <p:cNvPr id="6" name="Content Placeholder 5"/>
          <p:cNvSpPr>
            <a:spLocks noGrp="1"/>
          </p:cNvSpPr>
          <p:nvPr>
            <p:ph idx="1"/>
          </p:nvPr>
        </p:nvSpPr>
        <p:spPr>
          <a:xfrm>
            <a:off x="342900" y="2019300"/>
            <a:ext cx="4684615" cy="4525963"/>
          </a:xfrm>
        </p:spPr>
        <p:txBody>
          <a:bodyPr>
            <a:normAutofit/>
          </a:bodyPr>
          <a:lstStyle/>
          <a:p>
            <a:pPr marL="0" indent="0">
              <a:lnSpc>
                <a:spcPct val="100000"/>
              </a:lnSpc>
              <a:spcBef>
                <a:spcPts val="0"/>
              </a:spcBef>
              <a:spcAft>
                <a:spcPts val="600"/>
              </a:spcAft>
              <a:buNone/>
            </a:pPr>
            <a:r>
              <a:rPr lang="en-US" sz="2800" dirty="0">
                <a:latin typeface="Calibri" panose="020F0502020204030204" pitchFamily="34" charset="0"/>
                <a:cs typeface="Calibri" panose="020F0502020204030204" pitchFamily="34" charset="0"/>
              </a:rPr>
              <a:t>USDA allows students to take certain foods items outside the foodservice area to consume later in the day. </a:t>
            </a:r>
          </a:p>
          <a:p>
            <a:pPr marL="0" indent="0">
              <a:lnSpc>
                <a:spcPct val="100000"/>
              </a:lnSpc>
              <a:spcBef>
                <a:spcPts val="0"/>
              </a:spcBef>
              <a:spcAft>
                <a:spcPts val="600"/>
              </a:spcAft>
            </a:pPr>
            <a:r>
              <a:rPr lang="en-US" sz="2800" dirty="0">
                <a:latin typeface="Calibri" panose="020F0502020204030204" pitchFamily="34" charset="0"/>
                <a:cs typeface="Calibri" panose="020F0502020204030204" pitchFamily="34" charset="0"/>
              </a:rPr>
              <a:t>The “Save It For Later” poster is placed in every classroom to encourage children to save food, rather than waste it.</a:t>
            </a:r>
          </a:p>
          <a:p>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5680" y="1822865"/>
            <a:ext cx="3649980" cy="47223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5280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5916"/>
            <a:ext cx="12192000" cy="1143000"/>
          </a:xfrm>
          <a:noFill/>
          <a:ln>
            <a:noFill/>
          </a:ln>
        </p:spPr>
        <p:txBody>
          <a:bodyPr>
            <a:normAutofit/>
          </a:bodyPr>
          <a:lstStyle/>
          <a:p>
            <a:pPr marL="457200"/>
            <a:r>
              <a:rPr lang="en-US" dirty="0">
                <a:solidFill>
                  <a:schemeClr val="accent1">
                    <a:lumMod val="50000"/>
                  </a:schemeClr>
                </a:solidFill>
                <a:latin typeface="Trebuchet MS" panose="020B0603020202020204" pitchFamily="34" charset="0"/>
              </a:rPr>
              <a:t>Safe Food/Safe Environment</a:t>
            </a:r>
          </a:p>
        </p:txBody>
      </p:sp>
      <p:sp>
        <p:nvSpPr>
          <p:cNvPr id="3" name="TextBox 2"/>
          <p:cNvSpPr txBox="1"/>
          <p:nvPr/>
        </p:nvSpPr>
        <p:spPr>
          <a:xfrm>
            <a:off x="471248" y="1540207"/>
            <a:ext cx="5655232" cy="2677656"/>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LAUSD is committed to providing schools with climates that focus on safety, teaching, learning, and interpersonal relationships that enhance student academic achievement and well-being.</a:t>
            </a:r>
          </a:p>
        </p:txBody>
      </p:sp>
      <p:pic>
        <p:nvPicPr>
          <p:cNvPr id="1026" name="Picture 2" descr="Healthy Food: What a Mistake to Mak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6480" y="1222716"/>
            <a:ext cx="5178425" cy="517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36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5916"/>
            <a:ext cx="12192000" cy="1143000"/>
          </a:xfrm>
          <a:noFill/>
          <a:ln>
            <a:noFill/>
          </a:ln>
        </p:spPr>
        <p:txBody>
          <a:bodyPr>
            <a:normAutofit/>
          </a:bodyPr>
          <a:lstStyle/>
          <a:p>
            <a:pPr marL="457200"/>
            <a:r>
              <a:rPr lang="en-US" dirty="0">
                <a:solidFill>
                  <a:schemeClr val="accent1">
                    <a:lumMod val="50000"/>
                  </a:schemeClr>
                </a:solidFill>
                <a:latin typeface="Trebuchet MS" panose="020B0603020202020204" pitchFamily="34" charset="0"/>
              </a:rPr>
              <a:t>Safe Food/Safe Environment</a:t>
            </a:r>
          </a:p>
        </p:txBody>
      </p:sp>
      <p:sp>
        <p:nvSpPr>
          <p:cNvPr id="4" name="Content Placeholder 3"/>
          <p:cNvSpPr>
            <a:spLocks noGrp="1"/>
          </p:cNvSpPr>
          <p:nvPr>
            <p:ph idx="1"/>
          </p:nvPr>
        </p:nvSpPr>
        <p:spPr>
          <a:xfrm>
            <a:off x="490220" y="1432258"/>
            <a:ext cx="10115625" cy="4802173"/>
          </a:xfrm>
        </p:spPr>
        <p:txBody>
          <a:bodyPr>
            <a:normAutofit fontScale="92500"/>
          </a:bodyPr>
          <a:lstStyle/>
          <a:p>
            <a:pPr marL="0" indent="0">
              <a:lnSpc>
                <a:spcPct val="100000"/>
              </a:lnSpc>
              <a:spcBef>
                <a:spcPts val="0"/>
              </a:spcBef>
              <a:spcAft>
                <a:spcPts val="600"/>
              </a:spcAft>
              <a:buNone/>
            </a:pPr>
            <a:r>
              <a:rPr lang="en-US" sz="3000" dirty="0">
                <a:latin typeface="Calibri" panose="020F0502020204030204" pitchFamily="34" charset="0"/>
                <a:cs typeface="Calibri" panose="020F0502020204030204" pitchFamily="34" charset="0"/>
              </a:rPr>
              <a:t>Food Services Division contributes to a safe environment for students by serving safe food. Safe food is the foundation to providing quality food service to our students. Here are some of the ways we ensure our food is safe:  </a:t>
            </a:r>
          </a:p>
          <a:p>
            <a:pPr marL="914400" lvl="1" indent="-457200">
              <a:lnSpc>
                <a:spcPct val="110000"/>
              </a:lnSpc>
              <a:spcBef>
                <a:spcPts val="0"/>
              </a:spcBef>
              <a:spcAft>
                <a:spcPts val="600"/>
              </a:spcAft>
              <a:buFont typeface="Wingdings" panose="05000000000000000000" pitchFamily="2" charset="2"/>
              <a:buChar char="Ø"/>
            </a:pPr>
            <a:r>
              <a:rPr lang="en-US" sz="2800" dirty="0">
                <a:latin typeface="Calibri" panose="020F0502020204030204" pitchFamily="34" charset="0"/>
                <a:cs typeface="Calibri" panose="020F0502020204030204" pitchFamily="34" charset="0"/>
              </a:rPr>
              <a:t>Every cafeteria has at least one person that is </a:t>
            </a:r>
            <a:r>
              <a:rPr lang="en-US" sz="2800" dirty="0" err="1">
                <a:latin typeface="Calibri" panose="020F0502020204030204" pitchFamily="34" charset="0"/>
                <a:cs typeface="Calibri" panose="020F0502020204030204" pitchFamily="34" charset="0"/>
              </a:rPr>
              <a:t>ServSafe</a:t>
            </a:r>
            <a:r>
              <a:rPr lang="en-US" sz="2800" dirty="0">
                <a:latin typeface="Calibri" panose="020F0502020204030204" pitchFamily="34" charset="0"/>
                <a:cs typeface="Calibri" panose="020F0502020204030204" pitchFamily="34" charset="0"/>
              </a:rPr>
              <a:t> certified</a:t>
            </a:r>
          </a:p>
          <a:p>
            <a:pPr marL="914400" lvl="1" indent="-457200">
              <a:lnSpc>
                <a:spcPct val="110000"/>
              </a:lnSpc>
              <a:spcBef>
                <a:spcPts val="0"/>
              </a:spcBef>
              <a:spcAft>
                <a:spcPts val="600"/>
              </a:spcAft>
              <a:buFont typeface="Wingdings" panose="05000000000000000000" pitchFamily="2" charset="2"/>
              <a:buChar char="Ø"/>
            </a:pPr>
            <a:r>
              <a:rPr lang="en-US" sz="2800" dirty="0">
                <a:latin typeface="Calibri" panose="020F0502020204030204" pitchFamily="34" charset="0"/>
                <a:cs typeface="Calibri" panose="020F0502020204030204" pitchFamily="34" charset="0"/>
              </a:rPr>
              <a:t>Monthly safety trainings for all staff</a:t>
            </a:r>
          </a:p>
          <a:p>
            <a:pPr marL="914400" lvl="1" indent="-457200">
              <a:lnSpc>
                <a:spcPct val="110000"/>
              </a:lnSpc>
              <a:spcBef>
                <a:spcPts val="0"/>
              </a:spcBef>
              <a:spcAft>
                <a:spcPts val="600"/>
              </a:spcAft>
              <a:buFont typeface="Wingdings" panose="05000000000000000000" pitchFamily="2" charset="2"/>
              <a:buChar char="Ø"/>
            </a:pPr>
            <a:r>
              <a:rPr lang="en-US" sz="2800" dirty="0">
                <a:latin typeface="Calibri" panose="020F0502020204030204" pitchFamily="34" charset="0"/>
                <a:cs typeface="Calibri" panose="020F0502020204030204" pitchFamily="34" charset="0"/>
              </a:rPr>
              <a:t>District uses a HACCP system in all schools, NNC, and warehouse</a:t>
            </a:r>
          </a:p>
          <a:p>
            <a:pPr marL="914400" lvl="1" indent="-457200">
              <a:lnSpc>
                <a:spcPct val="110000"/>
              </a:lnSpc>
              <a:spcBef>
                <a:spcPts val="0"/>
              </a:spcBef>
              <a:spcAft>
                <a:spcPts val="600"/>
              </a:spcAft>
              <a:buFont typeface="Wingdings" panose="05000000000000000000" pitchFamily="2" charset="2"/>
              <a:buChar char="Ø"/>
            </a:pPr>
            <a:r>
              <a:rPr lang="en-US" sz="2800" dirty="0">
                <a:latin typeface="Calibri" panose="020F0502020204030204" pitchFamily="34" charset="0"/>
                <a:cs typeface="Calibri" panose="020F0502020204030204" pitchFamily="34" charset="0"/>
              </a:rPr>
              <a:t>Access is limited to authorized personnel</a:t>
            </a:r>
          </a:p>
          <a:p>
            <a:pPr marL="914400" lvl="1" indent="-457200">
              <a:lnSpc>
                <a:spcPct val="110000"/>
              </a:lnSpc>
              <a:spcBef>
                <a:spcPts val="0"/>
              </a:spcBef>
              <a:spcAft>
                <a:spcPts val="600"/>
              </a:spcAft>
              <a:buFont typeface="Wingdings" panose="05000000000000000000" pitchFamily="2" charset="2"/>
              <a:buChar char="Ø"/>
            </a:pPr>
            <a:r>
              <a:rPr lang="en-US" sz="2800" dirty="0">
                <a:latin typeface="Calibri" panose="020F0502020204030204" pitchFamily="34" charset="0"/>
                <a:cs typeface="Calibri" panose="020F0502020204030204" pitchFamily="34" charset="0"/>
              </a:rPr>
              <a:t>Sanitization &amp; safety inspections conducted</a:t>
            </a:r>
          </a:p>
        </p:txBody>
      </p:sp>
    </p:spTree>
    <p:extLst>
      <p:ext uri="{BB962C8B-B14F-4D97-AF65-F5344CB8AC3E}">
        <p14:creationId xmlns:p14="http://schemas.microsoft.com/office/powerpoint/2010/main" val="243502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26061"/>
            <a:ext cx="12192000" cy="1143000"/>
          </a:xfrm>
          <a:noFill/>
          <a:ln w="38100">
            <a:noFill/>
          </a:ln>
        </p:spPr>
        <p:txBody>
          <a:bodyPr/>
          <a:lstStyle/>
          <a:p>
            <a:pPr marL="457200"/>
            <a:r>
              <a:rPr lang="en-US" dirty="0">
                <a:solidFill>
                  <a:schemeClr val="accent1">
                    <a:lumMod val="50000"/>
                  </a:schemeClr>
                </a:solidFill>
                <a:latin typeface="Trebuchet MS" panose="020B0603020202020204" pitchFamily="34" charset="0"/>
              </a:rPr>
              <a:t>Physical Education</a:t>
            </a:r>
          </a:p>
        </p:txBody>
      </p:sp>
      <p:sp>
        <p:nvSpPr>
          <p:cNvPr id="6" name="Content Placeholder 5"/>
          <p:cNvSpPr>
            <a:spLocks noGrp="1"/>
          </p:cNvSpPr>
          <p:nvPr>
            <p:ph idx="1"/>
          </p:nvPr>
        </p:nvSpPr>
        <p:spPr>
          <a:xfrm>
            <a:off x="312420" y="1370916"/>
            <a:ext cx="11155680" cy="1326564"/>
          </a:xfrm>
        </p:spPr>
        <p:txBody>
          <a:bodyPr>
            <a:normAutofit lnSpcReduction="10000"/>
          </a:bodyPr>
          <a:lstStyle/>
          <a:p>
            <a:pPr>
              <a:lnSpc>
                <a:spcPct val="100000"/>
              </a:lnSpc>
              <a:spcBef>
                <a:spcPts val="600"/>
              </a:spcBef>
            </a:pPr>
            <a:r>
              <a:rPr lang="en-US" sz="2800" dirty="0">
                <a:latin typeface="Calibri" panose="020F0502020204030204" pitchFamily="34" charset="0"/>
                <a:cs typeface="Calibri" panose="020F0502020204030204" pitchFamily="34" charset="0"/>
              </a:rPr>
              <a:t>A strong correlation exists between physical fitness, quality nutrition and academic achievement. Physical Education is a required school curriculum and is the only subject with a mandated number of minutes.</a:t>
            </a:r>
          </a:p>
          <a:p>
            <a:pPr>
              <a:spcBef>
                <a:spcPts val="600"/>
              </a:spcBef>
            </a:pPr>
            <a:endParaRPr lang="en-US" sz="700" dirty="0">
              <a:latin typeface="Calibri" panose="020F0502020204030204" pitchFamily="34" charset="0"/>
              <a:cs typeface="Calibri" panose="020F0502020204030204" pitchFamily="34" charset="0"/>
            </a:endParaRPr>
          </a:p>
        </p:txBody>
      </p:sp>
      <p:pic>
        <p:nvPicPr>
          <p:cNvPr id="2050" name="Picture 2" descr="25 Gym Class Games | Gym class games, Gym games, Class gam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125" y="2726227"/>
            <a:ext cx="5329555" cy="35530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Content Placeholder 5"/>
          <p:cNvSpPr txBox="1">
            <a:spLocks/>
          </p:cNvSpPr>
          <p:nvPr/>
        </p:nvSpPr>
        <p:spPr>
          <a:xfrm>
            <a:off x="5981700" y="2736642"/>
            <a:ext cx="5829300" cy="3406823"/>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sz="2800" dirty="0">
                <a:latin typeface="Calibri" panose="020F0502020204030204" pitchFamily="34" charset="0"/>
                <a:cs typeface="Calibri" panose="020F0502020204030204" pitchFamily="34" charset="0"/>
              </a:rPr>
              <a:t>The high-quality food we provide serves as fuel for children to exercise. </a:t>
            </a:r>
          </a:p>
          <a:p>
            <a:endParaRPr lang="en-US"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143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3ADAFBC5-5FE9-709B-5A5F-5D5587383DB4}"/>
              </a:ext>
            </a:extLst>
          </p:cNvPr>
          <p:cNvSpPr txBox="1">
            <a:spLocks/>
          </p:cNvSpPr>
          <p:nvPr/>
        </p:nvSpPr>
        <p:spPr>
          <a:xfrm>
            <a:off x="96520" y="936308"/>
            <a:ext cx="5831840" cy="1716989"/>
          </a:xfrm>
          <a:prstGeom prst="rect">
            <a:avLst/>
          </a:prstGeom>
        </p:spPr>
        <p:txBody>
          <a:bodyPr vert="horz" lIns="91440" tIns="45720" rIns="91440" bIns="45720" rtlCol="0" anchor="b">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ctr">
              <a:buFont typeface="Arial" pitchFamily="34" charset="0"/>
              <a:buNone/>
            </a:pPr>
            <a:endParaRPr lang="en-US" sz="2800" dirty="0">
              <a:latin typeface="Calibri" panose="020F0502020204030204" pitchFamily="34" charset="0"/>
              <a:cs typeface="Calibri" panose="020F0502020204030204" pitchFamily="34" charset="0"/>
            </a:endParaRPr>
          </a:p>
        </p:txBody>
      </p:sp>
      <p:sp>
        <p:nvSpPr>
          <p:cNvPr id="6" name="Content Placeholder 5"/>
          <p:cNvSpPr txBox="1">
            <a:spLocks/>
          </p:cNvSpPr>
          <p:nvPr/>
        </p:nvSpPr>
        <p:spPr>
          <a:xfrm>
            <a:off x="489363" y="1529143"/>
            <a:ext cx="11213274" cy="677323"/>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pPr>
            <a:r>
              <a:rPr lang="en-US" sz="2800" dirty="0">
                <a:latin typeface="Calibri" panose="020F0502020204030204" pitchFamily="34" charset="0"/>
                <a:cs typeface="Calibri" panose="020F0502020204030204" pitchFamily="34" charset="0"/>
              </a:rPr>
              <a:t>Students accumulate up to 40% of their daily physical activity during recess.</a:t>
            </a:r>
          </a:p>
          <a:p>
            <a:endParaRPr lang="en-US" sz="700" dirty="0">
              <a:latin typeface="Calibri" panose="020F0502020204030204" pitchFamily="34" charset="0"/>
              <a:cs typeface="Calibri" panose="020F0502020204030204" pitchFamily="34" charset="0"/>
            </a:endParaRPr>
          </a:p>
        </p:txBody>
      </p:sp>
      <p:pic>
        <p:nvPicPr>
          <p:cNvPr id="3074" name="Picture 2" descr="What We Do | Playwork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32762" y="2698432"/>
            <a:ext cx="6869875" cy="33909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Did you know? - Vol. 13.7 - InsuranceHotline.com">
            <a:extLst>
              <a:ext uri="{FF2B5EF4-FFF2-40B4-BE49-F238E27FC236}">
                <a16:creationId xmlns:a16="http://schemas.microsoft.com/office/drawing/2014/main" id="{DB728405-F246-E569-35C3-FA0C1D06D11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3768"/>
          <a:stretch/>
        </p:blipFill>
        <p:spPr bwMode="auto">
          <a:xfrm>
            <a:off x="1043941" y="2698432"/>
            <a:ext cx="2918459" cy="17059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175845"/>
            <a:ext cx="12192000" cy="1143000"/>
          </a:xfrm>
          <a:prstGeom prst="rect">
            <a:avLst/>
          </a:prstGeom>
          <a:noFill/>
          <a:ln w="38100">
            <a:noFill/>
          </a:ln>
        </p:spPr>
        <p:txBody>
          <a:bodyPr vert="horz" lIns="91440" tIns="45720" rIns="91440" bIns="45720" rtlCol="0" anchor="ctr">
            <a:normAutofit/>
          </a:bodyPr>
          <a:lstStyle>
            <a:lvl1pPr algn="l" defTabSz="342900" rtl="0" eaLnBrk="1" latinLnBrk="0" hangingPunct="1">
              <a:spcBef>
                <a:spcPct val="0"/>
              </a:spcBef>
              <a:buNone/>
              <a:defRPr sz="4000" b="1" kern="1200">
                <a:solidFill>
                  <a:schemeClr val="tx1"/>
                </a:solidFill>
                <a:latin typeface="+mj-lt"/>
                <a:ea typeface="+mj-ea"/>
                <a:cs typeface="+mj-cs"/>
              </a:defRPr>
            </a:lvl1pPr>
          </a:lstStyle>
          <a:p>
            <a:pPr marL="457200"/>
            <a:r>
              <a:rPr lang="en-US" sz="5400" b="0" dirty="0">
                <a:solidFill>
                  <a:schemeClr val="accent1">
                    <a:lumMod val="50000"/>
                  </a:schemeClr>
                </a:solidFill>
                <a:latin typeface="Trebuchet MS" panose="020B0603020202020204" pitchFamily="34" charset="0"/>
                <a:cs typeface="Calibri" panose="020F0502020204030204" pitchFamily="34" charset="0"/>
              </a:rPr>
              <a:t>Physical Education</a:t>
            </a:r>
          </a:p>
        </p:txBody>
      </p:sp>
    </p:spTree>
    <p:extLst>
      <p:ext uri="{BB962C8B-B14F-4D97-AF65-F5344CB8AC3E}">
        <p14:creationId xmlns:p14="http://schemas.microsoft.com/office/powerpoint/2010/main" val="103180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75845"/>
            <a:ext cx="12192000" cy="1143000"/>
          </a:xfrm>
          <a:prstGeom prst="rect">
            <a:avLst/>
          </a:prstGeom>
          <a:noFill/>
          <a:ln w="38100">
            <a:noFill/>
          </a:ln>
        </p:spPr>
        <p:txBody>
          <a:bodyPr vert="horz" lIns="91440" tIns="45720" rIns="91440" bIns="45720" rtlCol="0" anchor="ctr">
            <a:normAutofit/>
          </a:bodyPr>
          <a:lstStyle>
            <a:lvl1pPr algn="l" defTabSz="342900" rtl="0" eaLnBrk="1" latinLnBrk="0" hangingPunct="1">
              <a:spcBef>
                <a:spcPct val="0"/>
              </a:spcBef>
              <a:buNone/>
              <a:defRPr sz="4000" b="1" kern="1200">
                <a:solidFill>
                  <a:schemeClr val="tx1"/>
                </a:solidFill>
                <a:latin typeface="+mj-lt"/>
                <a:ea typeface="+mj-ea"/>
                <a:cs typeface="+mj-cs"/>
              </a:defRPr>
            </a:lvl1pPr>
          </a:lstStyle>
          <a:p>
            <a:pPr marL="457200"/>
            <a:r>
              <a:rPr lang="en-US" sz="5400" b="0" dirty="0">
                <a:solidFill>
                  <a:schemeClr val="accent1">
                    <a:lumMod val="50000"/>
                  </a:schemeClr>
                </a:solidFill>
                <a:latin typeface="Trebuchet MS" panose="020B0603020202020204" pitchFamily="34" charset="0"/>
                <a:cs typeface="Calibri" panose="020F0502020204030204" pitchFamily="34" charset="0"/>
              </a:rPr>
              <a:t>Physical Education</a:t>
            </a:r>
          </a:p>
        </p:txBody>
      </p:sp>
      <p:sp>
        <p:nvSpPr>
          <p:cNvPr id="6" name="TextBox 5">
            <a:extLst>
              <a:ext uri="{FF2B5EF4-FFF2-40B4-BE49-F238E27FC236}">
                <a16:creationId xmlns:a16="http://schemas.microsoft.com/office/drawing/2014/main" id="{690A7056-380E-FAA3-668B-C7DB6444772D}"/>
              </a:ext>
            </a:extLst>
          </p:cNvPr>
          <p:cNvSpPr txBox="1"/>
          <p:nvPr/>
        </p:nvSpPr>
        <p:spPr>
          <a:xfrm>
            <a:off x="543560" y="1318845"/>
            <a:ext cx="10642600" cy="1384995"/>
          </a:xfrm>
          <a:prstGeom prst="rect">
            <a:avLst/>
          </a:prstGeom>
          <a:noFill/>
        </p:spPr>
        <p:txBody>
          <a:bodyPr wrap="square" rtlCol="0" anchor="b">
            <a:spAutoFit/>
          </a:bodyPr>
          <a:lstStyle/>
          <a:p>
            <a:r>
              <a:rPr lang="en-US" sz="2800" dirty="0">
                <a:latin typeface="Calibri" panose="020F0502020204030204" pitchFamily="34" charset="0"/>
                <a:cs typeface="Calibri" panose="020F0502020204030204" pitchFamily="34" charset="0"/>
              </a:rPr>
              <a:t>LAUSD has an entire page on our website with short physical fitness videos to help students, faculty and staff get moving. </a:t>
            </a:r>
          </a:p>
          <a:p>
            <a:r>
              <a:rPr lang="en-US" sz="2800" dirty="0">
                <a:latin typeface="Calibri" panose="020F0502020204030204" pitchFamily="34" charset="0"/>
                <a:cs typeface="Calibri" panose="020F0502020204030204" pitchFamily="34" charset="0"/>
              </a:rPr>
              <a:t>These videos are available for you as well!</a:t>
            </a:r>
          </a:p>
        </p:txBody>
      </p:sp>
      <p:pic>
        <p:nvPicPr>
          <p:cNvPr id="7" name="Picture 6">
            <a:extLst>
              <a:ext uri="{FF2B5EF4-FFF2-40B4-BE49-F238E27FC236}">
                <a16:creationId xmlns:a16="http://schemas.microsoft.com/office/drawing/2014/main" id="{76E5696F-63AE-F3FA-A814-450C7709FE5B}"/>
              </a:ext>
            </a:extLst>
          </p:cNvPr>
          <p:cNvPicPr>
            <a:picLocks noChangeAspect="1"/>
          </p:cNvPicPr>
          <p:nvPr/>
        </p:nvPicPr>
        <p:blipFill rotWithShape="1">
          <a:blip r:embed="rId3">
            <a:extLst>
              <a:ext uri="{28A0092B-C50C-407E-A947-70E740481C1C}">
                <a14:useLocalDpi xmlns:a14="http://schemas.microsoft.com/office/drawing/2010/main"/>
              </a:ext>
            </a:extLst>
          </a:blip>
          <a:srcRect l="3881" t="7522" r="6255"/>
          <a:stretch/>
        </p:blipFill>
        <p:spPr>
          <a:xfrm>
            <a:off x="6042660" y="2971532"/>
            <a:ext cx="5227320" cy="3610832"/>
          </a:xfrm>
          <a:prstGeom prst="rect">
            <a:avLst/>
          </a:prstGeom>
        </p:spPr>
      </p:pic>
      <p:pic>
        <p:nvPicPr>
          <p:cNvPr id="8" name="Picture 2" descr="Did you know? - Vol. 13.7 - InsuranceHotline.com">
            <a:extLst>
              <a:ext uri="{FF2B5EF4-FFF2-40B4-BE49-F238E27FC236}">
                <a16:creationId xmlns:a16="http://schemas.microsoft.com/office/drawing/2014/main" id="{DB728405-F246-E569-35C3-FA0C1D06D11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3768"/>
          <a:stretch/>
        </p:blipFill>
        <p:spPr bwMode="auto">
          <a:xfrm>
            <a:off x="1318261" y="2971532"/>
            <a:ext cx="2918459" cy="170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22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036" y="2176549"/>
            <a:ext cx="8048038"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A District-wide fun and engaging event that promotes wellness while giving students, parents, staff, and community members an opportunity to Move It! </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a:ext>
            </a:extLst>
          </a:blip>
          <a:srcRect l="1597" t="4377" r="3327"/>
          <a:stretch/>
        </p:blipFill>
        <p:spPr>
          <a:xfrm>
            <a:off x="8631705" y="4449708"/>
            <a:ext cx="3217521" cy="2222248"/>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31705" y="1942770"/>
            <a:ext cx="3217521" cy="2245787"/>
          </a:xfrm>
          <a:prstGeom prst="rect">
            <a:avLst/>
          </a:prstGeom>
          <a:ln>
            <a:noFill/>
          </a:ln>
          <a:effectLst>
            <a:outerShdw blurRad="292100" dist="139700" dir="2700000" algn="tl" rotWithShape="0">
              <a:srgbClr val="333333">
                <a:alpha val="65000"/>
              </a:srgbClr>
            </a:outerShdw>
          </a:effectLst>
        </p:spPr>
      </p:pic>
      <p:sp>
        <p:nvSpPr>
          <p:cNvPr id="14" name="Content Placeholder 13"/>
          <p:cNvSpPr>
            <a:spLocks noGrp="1"/>
          </p:cNvSpPr>
          <p:nvPr>
            <p:ph idx="1"/>
          </p:nvPr>
        </p:nvSpPr>
        <p:spPr>
          <a:xfrm>
            <a:off x="349077" y="3780657"/>
            <a:ext cx="7866042" cy="1647073"/>
          </a:xfrm>
        </p:spPr>
        <p:txBody>
          <a:bodyPr/>
          <a:lstStyle/>
          <a:p>
            <a:pPr marL="0" indent="0">
              <a:buNone/>
            </a:pPr>
            <a:r>
              <a:rPr lang="en-US" sz="2800" dirty="0">
                <a:latin typeface="Calibri" panose="020F0502020204030204" pitchFamily="34" charset="0"/>
                <a:cs typeface="Calibri" panose="020F0502020204030204" pitchFamily="34" charset="0"/>
              </a:rPr>
              <a:t>This event promotes the benefits of active living and healthy eating while raising important dollars for the </a:t>
            </a:r>
            <a:r>
              <a:rPr lang="en-US" sz="2800" i="1" dirty="0">
                <a:latin typeface="Calibri" panose="020F0502020204030204" pitchFamily="34" charset="0"/>
                <a:cs typeface="Calibri" panose="020F0502020204030204" pitchFamily="34" charset="0"/>
              </a:rPr>
              <a:t>Blueprint for Wellness Policy </a:t>
            </a:r>
            <a:r>
              <a:rPr lang="en-US" sz="2800" dirty="0">
                <a:latin typeface="Calibri" panose="020F0502020204030204" pitchFamily="34" charset="0"/>
                <a:cs typeface="Calibri" panose="020F0502020204030204" pitchFamily="34" charset="0"/>
              </a:rPr>
              <a:t>and LAUSD Wellness Centers.</a:t>
            </a:r>
          </a:p>
          <a:p>
            <a:endParaRPr lang="en-US" dirty="0">
              <a:latin typeface="Calibri" panose="020F0502020204030204" pitchFamily="34" charset="0"/>
              <a:cs typeface="Calibri" panose="020F0502020204030204" pitchFamily="34" charset="0"/>
            </a:endParaRPr>
          </a:p>
        </p:txBody>
      </p:sp>
      <p:sp>
        <p:nvSpPr>
          <p:cNvPr id="8" name="Title 1"/>
          <p:cNvSpPr>
            <a:spLocks noGrp="1"/>
          </p:cNvSpPr>
          <p:nvPr>
            <p:ph type="title"/>
          </p:nvPr>
        </p:nvSpPr>
        <p:spPr>
          <a:xfrm>
            <a:off x="349077" y="407163"/>
            <a:ext cx="9739803" cy="1353455"/>
          </a:xfrm>
          <a:noFill/>
          <a:ln w="38100">
            <a:noFill/>
          </a:ln>
        </p:spPr>
        <p:txBody>
          <a:bodyPr anchor="t">
            <a:noAutofit/>
          </a:bodyPr>
          <a:lstStyle/>
          <a:p>
            <a:r>
              <a:rPr lang="en-US" dirty="0">
                <a:solidFill>
                  <a:schemeClr val="accent1">
                    <a:lumMod val="50000"/>
                  </a:schemeClr>
                </a:solidFill>
                <a:latin typeface="Trebuchet MS" panose="020B0603020202020204" pitchFamily="34" charset="0"/>
              </a:rPr>
              <a:t>LAUSD 5K “Move It!”</a:t>
            </a:r>
            <a:br>
              <a:rPr lang="en-US" dirty="0">
                <a:solidFill>
                  <a:schemeClr val="accent1">
                    <a:lumMod val="50000"/>
                  </a:schemeClr>
                </a:solidFill>
                <a:latin typeface="Trebuchet MS" panose="020B0603020202020204" pitchFamily="34" charset="0"/>
              </a:rPr>
            </a:br>
            <a:r>
              <a:rPr lang="en-US" dirty="0">
                <a:solidFill>
                  <a:schemeClr val="accent1">
                    <a:lumMod val="50000"/>
                  </a:schemeClr>
                </a:solidFill>
                <a:latin typeface="Trebuchet MS" panose="020B0603020202020204" pitchFamily="34" charset="0"/>
              </a:rPr>
              <a:t>Challenge and Wellness Festival</a:t>
            </a:r>
            <a:br>
              <a:rPr lang="en-US" u="sng" dirty="0">
                <a:solidFill>
                  <a:schemeClr val="accent1">
                    <a:lumMod val="50000"/>
                  </a:schemeClr>
                </a:solidFill>
                <a:latin typeface="Trebuchet MS" panose="020B0603020202020204" pitchFamily="34" charset="0"/>
              </a:rPr>
            </a:br>
            <a:endParaRPr lang="en-US" dirty="0">
              <a:solidFill>
                <a:schemeClr val="accent1">
                  <a:lumMod val="50000"/>
                </a:schemeClr>
              </a:solidFill>
              <a:latin typeface="Trebuchet MS" panose="020B0603020202020204" pitchFamily="34" charset="0"/>
            </a:endParaRPr>
          </a:p>
        </p:txBody>
      </p:sp>
    </p:spTree>
    <p:extLst>
      <p:ext uri="{BB962C8B-B14F-4D97-AF65-F5344CB8AC3E}">
        <p14:creationId xmlns:p14="http://schemas.microsoft.com/office/powerpoint/2010/main" val="277745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1955981" y="2054986"/>
            <a:ext cx="8258577" cy="392415"/>
          </a:xfrm>
          <a:prstGeom prst="rect">
            <a:avLst/>
          </a:prstGeom>
          <a:noFill/>
        </p:spPr>
        <p:txBody>
          <a:bodyPr wrap="square" rtlCol="0">
            <a:spAutoFit/>
          </a:bodyPr>
          <a:lstStyle/>
          <a:p>
            <a:endParaRPr lang="en-US" sz="1950" dirty="0"/>
          </a:p>
        </p:txBody>
      </p:sp>
      <p:pic>
        <p:nvPicPr>
          <p:cNvPr id="5" name="Picture 4"/>
          <p:cNvPicPr>
            <a:picLocks noChangeAspect="1"/>
          </p:cNvPicPr>
          <p:nvPr/>
        </p:nvPicPr>
        <p:blipFill>
          <a:blip r:embed="rId3"/>
          <a:stretch>
            <a:fillRect/>
          </a:stretch>
        </p:blipFill>
        <p:spPr>
          <a:xfrm>
            <a:off x="6382138" y="1609972"/>
            <a:ext cx="2755117" cy="1873083"/>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l="51660" t="20939" r="10128" b="8341"/>
          <a:stretch/>
        </p:blipFill>
        <p:spPr>
          <a:xfrm>
            <a:off x="3384778" y="4301755"/>
            <a:ext cx="2785186" cy="1887551"/>
          </a:xfrm>
          <a:prstGeom prst="rect">
            <a:avLst/>
          </a:prstGeom>
        </p:spPr>
      </p:pic>
      <p:pic>
        <p:nvPicPr>
          <p:cNvPr id="8" name="Picture 7"/>
          <p:cNvPicPr>
            <a:picLocks noChangeAspect="1"/>
          </p:cNvPicPr>
          <p:nvPr/>
        </p:nvPicPr>
        <p:blipFill rotWithShape="1">
          <a:blip r:embed="rId5"/>
          <a:srcRect l="11753" t="16533" r="9377" b="8754"/>
          <a:stretch/>
        </p:blipFill>
        <p:spPr>
          <a:xfrm>
            <a:off x="9277907" y="4301754"/>
            <a:ext cx="2685493" cy="1881028"/>
          </a:xfrm>
          <a:prstGeom prst="rect">
            <a:avLst/>
          </a:prstGeom>
        </p:spPr>
      </p:pic>
      <p:pic>
        <p:nvPicPr>
          <p:cNvPr id="10" name="Picture 9"/>
          <p:cNvPicPr>
            <a:picLocks noChangeAspect="1"/>
          </p:cNvPicPr>
          <p:nvPr/>
        </p:nvPicPr>
        <p:blipFill>
          <a:blip r:embed="rId6"/>
          <a:stretch>
            <a:fillRect/>
          </a:stretch>
        </p:blipFill>
        <p:spPr>
          <a:xfrm>
            <a:off x="9305734" y="1609973"/>
            <a:ext cx="2657666" cy="1873083"/>
          </a:xfrm>
          <a:prstGeom prst="rect">
            <a:avLst/>
          </a:prstGeom>
        </p:spPr>
      </p:pic>
      <p:sp>
        <p:nvSpPr>
          <p:cNvPr id="14" name="Title 1"/>
          <p:cNvSpPr txBox="1">
            <a:spLocks/>
          </p:cNvSpPr>
          <p:nvPr/>
        </p:nvSpPr>
        <p:spPr>
          <a:xfrm>
            <a:off x="-68580" y="180035"/>
            <a:ext cx="6111240" cy="1143000"/>
          </a:xfrm>
          <a:prstGeom prst="rect">
            <a:avLst/>
          </a:prstGeom>
          <a:noFill/>
          <a:ln w="38100">
            <a:noFill/>
          </a:ln>
        </p:spPr>
        <p:txBody>
          <a:bodyPr vert="horz" lIns="91440" tIns="45720" rIns="91440" bIns="45720" rtlCol="0" anchor="ctr">
            <a:normAutofit/>
          </a:bodyPr>
          <a:lstStyle>
            <a:lvl1pPr algn="l" defTabSz="342900" rtl="0" eaLnBrk="1" latinLnBrk="0" hangingPunct="1">
              <a:spcBef>
                <a:spcPct val="0"/>
              </a:spcBef>
              <a:buNone/>
              <a:defRPr sz="4000" b="1" kern="1200">
                <a:solidFill>
                  <a:schemeClr val="tx1"/>
                </a:solidFill>
                <a:latin typeface="+mj-lt"/>
                <a:ea typeface="+mj-ea"/>
                <a:cs typeface="+mj-cs"/>
              </a:defRPr>
            </a:lvl1pPr>
          </a:lstStyle>
          <a:p>
            <a:pPr marL="457200"/>
            <a:r>
              <a:rPr lang="en-US" sz="5400" b="0" dirty="0">
                <a:solidFill>
                  <a:schemeClr val="accent1">
                    <a:lumMod val="50000"/>
                  </a:schemeClr>
                </a:solidFill>
                <a:latin typeface="Trebuchet MS" panose="020B0603020202020204" pitchFamily="34" charset="0"/>
                <a:cs typeface="Calibri" panose="020F0502020204030204" pitchFamily="34" charset="0"/>
              </a:rPr>
              <a:t>Health Education</a:t>
            </a:r>
          </a:p>
        </p:txBody>
      </p:sp>
      <p:sp>
        <p:nvSpPr>
          <p:cNvPr id="15" name="TextBox 14">
            <a:extLst>
              <a:ext uri="{FF2B5EF4-FFF2-40B4-BE49-F238E27FC236}">
                <a16:creationId xmlns:a16="http://schemas.microsoft.com/office/drawing/2014/main" id="{690A7056-380E-FAA3-668B-C7DB6444772D}"/>
              </a:ext>
            </a:extLst>
          </p:cNvPr>
          <p:cNvSpPr txBox="1"/>
          <p:nvPr/>
        </p:nvSpPr>
        <p:spPr>
          <a:xfrm>
            <a:off x="551636" y="1423132"/>
            <a:ext cx="5491024" cy="2246769"/>
          </a:xfrm>
          <a:prstGeom prst="rect">
            <a:avLst/>
          </a:prstGeom>
          <a:noFill/>
        </p:spPr>
        <p:txBody>
          <a:bodyPr wrap="square" rtlCol="0" anchor="b">
            <a:spAutoFit/>
          </a:bodyPr>
          <a:lstStyle/>
          <a:p>
            <a:r>
              <a:rPr lang="en-US" sz="2800" dirty="0">
                <a:latin typeface="Calibri" panose="020F0502020204030204" pitchFamily="34" charset="0"/>
                <a:cs typeface="Calibri" panose="020F0502020204030204" pitchFamily="34" charset="0"/>
              </a:rPr>
              <a:t>It is important that we promote healthy lifestyles and decision making to our students.</a:t>
            </a:r>
          </a:p>
          <a:p>
            <a:r>
              <a:rPr lang="en-US" sz="2800" dirty="0">
                <a:latin typeface="Calibri" panose="020F0502020204030204" pitchFamily="34" charset="0"/>
                <a:cs typeface="Calibri" panose="020F0502020204030204" pitchFamily="34" charset="0"/>
              </a:rPr>
              <a:t>There are some startling statistics of our youth in America.</a:t>
            </a:r>
          </a:p>
        </p:txBody>
      </p:sp>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l="7439" t="21177" r="55040" b="8731"/>
          <a:stretch/>
        </p:blipFill>
        <p:spPr>
          <a:xfrm>
            <a:off x="6382138" y="4301754"/>
            <a:ext cx="2759379" cy="1887551"/>
          </a:xfrm>
          <a:prstGeom prst="rect">
            <a:avLst/>
          </a:prstGeom>
        </p:spPr>
      </p:pic>
    </p:spTree>
    <p:extLst>
      <p:ext uri="{BB962C8B-B14F-4D97-AF65-F5344CB8AC3E}">
        <p14:creationId xmlns:p14="http://schemas.microsoft.com/office/powerpoint/2010/main" val="346279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64210" y="307357"/>
            <a:ext cx="1018069" cy="946677"/>
            <a:chOff x="7603133" y="763433"/>
            <a:chExt cx="2316372" cy="2153937"/>
          </a:xfrm>
          <a:effectLst/>
        </p:grpSpPr>
        <p:sp>
          <p:nvSpPr>
            <p:cNvPr id="5" name="Oval 4"/>
            <p:cNvSpPr/>
            <p:nvPr/>
          </p:nvSpPr>
          <p:spPr>
            <a:xfrm>
              <a:off x="7834628" y="797769"/>
              <a:ext cx="2084877" cy="2084877"/>
            </a:xfrm>
            <a:prstGeom prst="ellipse">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3133" y="763433"/>
              <a:ext cx="2153937" cy="2153937"/>
            </a:xfrm>
            <a:prstGeom prst="rect">
              <a:avLst/>
            </a:prstGeom>
          </p:spPr>
        </p:pic>
      </p:grpSp>
      <p:sp>
        <p:nvSpPr>
          <p:cNvPr id="13" name="Title 1"/>
          <p:cNvSpPr>
            <a:spLocks noGrp="1"/>
          </p:cNvSpPr>
          <p:nvPr>
            <p:ph type="title"/>
          </p:nvPr>
        </p:nvSpPr>
        <p:spPr>
          <a:xfrm>
            <a:off x="0" y="322448"/>
            <a:ext cx="12191999" cy="1089663"/>
          </a:xfrm>
        </p:spPr>
        <p:txBody>
          <a:bodyPr/>
          <a:lstStyle/>
          <a:p>
            <a:pPr marL="457200"/>
            <a:r>
              <a:rPr lang="en-US" dirty="0">
                <a:solidFill>
                  <a:schemeClr val="accent1">
                    <a:lumMod val="50000"/>
                  </a:schemeClr>
                </a:solidFill>
                <a:latin typeface="Trebuchet MS" panose="020B0603020202020204" pitchFamily="34" charset="0"/>
              </a:rPr>
              <a:t>EMPLOYEE WELLNESS</a:t>
            </a:r>
          </a:p>
        </p:txBody>
      </p:sp>
      <p:sp>
        <p:nvSpPr>
          <p:cNvPr id="14" name="TextBox 13"/>
          <p:cNvSpPr txBox="1"/>
          <p:nvPr/>
        </p:nvSpPr>
        <p:spPr>
          <a:xfrm>
            <a:off x="486137" y="1666754"/>
            <a:ext cx="7616463" cy="2015936"/>
          </a:xfrm>
          <a:prstGeom prst="rect">
            <a:avLst/>
          </a:prstGeom>
          <a:noFill/>
        </p:spPr>
        <p:txBody>
          <a:bodyPr wrap="square" rtlCol="0">
            <a:spAutoFit/>
          </a:bodyPr>
          <a:lstStyle/>
          <a:p>
            <a:pPr>
              <a:lnSpc>
                <a:spcPts val="3000"/>
              </a:lnSpc>
              <a:spcAft>
                <a:spcPts val="1200"/>
              </a:spcAft>
            </a:pPr>
            <a:r>
              <a:rPr lang="en-US" sz="2800" kern="0" dirty="0">
                <a:latin typeface="Calibri" panose="020F0502020204030204" pitchFamily="34" charset="0"/>
                <a:cs typeface="Calibri" panose="020F0502020204030204" pitchFamily="34" charset="0"/>
                <a:sym typeface="Arial"/>
              </a:rPr>
              <a:t>Café LA, LAUSD Wellness Programs Department and Alliance For A Healthier Generation have partnered up to bring division staff monthly newsletters that are centered around employee wellness.  </a:t>
            </a:r>
          </a:p>
        </p:txBody>
      </p:sp>
      <p:pic>
        <p:nvPicPr>
          <p:cNvPr id="16" name="Picture 15" descr="A group of people running&#10;&#10;Description automatically generated with medium confidence">
            <a:extLst>
              <a:ext uri="{FF2B5EF4-FFF2-40B4-BE49-F238E27FC236}">
                <a16:creationId xmlns:a16="http://schemas.microsoft.com/office/drawing/2014/main" id="{A550DF86-047E-414F-853C-F7A98F820B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3559" y="4457393"/>
            <a:ext cx="3734689" cy="1769750"/>
          </a:xfrm>
          <a:prstGeom prst="rect">
            <a:avLst/>
          </a:prstGeom>
        </p:spPr>
      </p:pic>
      <p:pic>
        <p:nvPicPr>
          <p:cNvPr id="2050" name="Picture 2" descr="Wellness Programs_LAUSD (@WPLausd) / Twit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22867" y="2161782"/>
            <a:ext cx="2685458" cy="268545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031711" y="3918720"/>
            <a:ext cx="6371863" cy="1246495"/>
          </a:xfrm>
          <a:prstGeom prst="rect">
            <a:avLst/>
          </a:prstGeom>
          <a:noFill/>
        </p:spPr>
        <p:txBody>
          <a:bodyPr wrap="square" rtlCol="0">
            <a:spAutoFit/>
          </a:bodyPr>
          <a:lstStyle/>
          <a:p>
            <a:pPr marL="342900" indent="-342900">
              <a:lnSpc>
                <a:spcPts val="3000"/>
              </a:lnSpc>
              <a:spcAft>
                <a:spcPts val="1200"/>
              </a:spcAft>
              <a:buFont typeface="Wingdings" panose="05000000000000000000" pitchFamily="2" charset="2"/>
              <a:buChar char="Ø"/>
            </a:pPr>
            <a:r>
              <a:rPr lang="en-US" sz="2600" kern="0" dirty="0">
                <a:latin typeface="Calibri" panose="020F0502020204030204" pitchFamily="34" charset="0"/>
                <a:cs typeface="Calibri" panose="020F0502020204030204" pitchFamily="34" charset="0"/>
                <a:sym typeface="Arial"/>
              </a:rPr>
              <a:t>The goal is to ensure the coordination of health and wellness services throughout the District. </a:t>
            </a:r>
          </a:p>
        </p:txBody>
      </p:sp>
      <p:sp>
        <p:nvSpPr>
          <p:cNvPr id="3" name="Rectangle 2"/>
          <p:cNvSpPr/>
          <p:nvPr/>
        </p:nvSpPr>
        <p:spPr>
          <a:xfrm>
            <a:off x="10676709" y="272435"/>
            <a:ext cx="1219200" cy="1139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73660" y="282466"/>
            <a:ext cx="2184588" cy="2184588"/>
          </a:xfrm>
          <a:prstGeom prst="rect">
            <a:avLst/>
          </a:prstGeom>
        </p:spPr>
      </p:pic>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3628" y="1406938"/>
            <a:ext cx="11233072"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Supports the school community by offering students health services such as; Student and Family Wellness Hotline, Wellness Centers, medical, dental and vision services and much more. </a:t>
            </a:r>
          </a:p>
        </p:txBody>
      </p:sp>
      <p:pic>
        <p:nvPicPr>
          <p:cNvPr id="11" name="Content Placeholder 10"/>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2148"/>
          <a:stretch/>
        </p:blipFill>
        <p:spPr>
          <a:xfrm>
            <a:off x="1076388" y="3160099"/>
            <a:ext cx="4622530" cy="3042581"/>
          </a:xfrm>
          <a:prstGeom prst="rect">
            <a:avLst/>
          </a:prstGeom>
          <a:ln w="12700" cap="sq">
            <a:solidFill>
              <a:schemeClr val="bg1">
                <a:lumMod val="50000"/>
              </a:schemeClr>
            </a:solidFill>
            <a:prstDash val="solid"/>
            <a:miter lim="800000"/>
          </a:ln>
          <a:effectLst>
            <a:outerShdw blurRad="50800" dist="38100" dir="2700000" algn="tl" rotWithShape="0">
              <a:prstClr val="black">
                <a:alpha val="40000"/>
              </a:prstClr>
            </a:outerShdw>
          </a:effectLst>
        </p:spPr>
      </p:pic>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r="5792"/>
          <a:stretch/>
        </p:blipFill>
        <p:spPr>
          <a:xfrm>
            <a:off x="6222448" y="3160099"/>
            <a:ext cx="4478331" cy="3042581"/>
          </a:xfrm>
          <a:prstGeom prst="rect">
            <a:avLst/>
          </a:prstGeom>
          <a:ln w="12700" cap="sq">
            <a:solidFill>
              <a:schemeClr val="bg1">
                <a:lumMod val="50000"/>
              </a:schemeClr>
            </a:solidFill>
            <a:prstDash val="solid"/>
            <a:miter lim="800000"/>
          </a:ln>
          <a:effectLst>
            <a:outerShdw blurRad="50800" dist="38100" dir="2700000" algn="tl" rotWithShape="0">
              <a:prstClr val="black">
                <a:alpha val="40000"/>
              </a:prstClr>
            </a:outerShdw>
          </a:effectLst>
        </p:spPr>
      </p:pic>
      <p:sp>
        <p:nvSpPr>
          <p:cNvPr id="7" name="Title 1"/>
          <p:cNvSpPr txBox="1">
            <a:spLocks/>
          </p:cNvSpPr>
          <p:nvPr/>
        </p:nvSpPr>
        <p:spPr>
          <a:xfrm>
            <a:off x="-68580" y="180035"/>
            <a:ext cx="6111240" cy="1143000"/>
          </a:xfrm>
          <a:prstGeom prst="rect">
            <a:avLst/>
          </a:prstGeom>
          <a:noFill/>
          <a:ln w="38100">
            <a:noFill/>
          </a:ln>
        </p:spPr>
        <p:txBody>
          <a:bodyPr vert="horz" lIns="91440" tIns="45720" rIns="91440" bIns="45720" rtlCol="0" anchor="ctr">
            <a:normAutofit/>
          </a:bodyPr>
          <a:lstStyle>
            <a:lvl1pPr algn="l" defTabSz="342900" rtl="0" eaLnBrk="1" latinLnBrk="0" hangingPunct="1">
              <a:spcBef>
                <a:spcPct val="0"/>
              </a:spcBef>
              <a:buNone/>
              <a:defRPr sz="4000" b="1" kern="1200">
                <a:solidFill>
                  <a:schemeClr val="tx1"/>
                </a:solidFill>
                <a:latin typeface="+mj-lt"/>
                <a:ea typeface="+mj-ea"/>
                <a:cs typeface="+mj-cs"/>
              </a:defRPr>
            </a:lvl1pPr>
          </a:lstStyle>
          <a:p>
            <a:pPr marL="457200"/>
            <a:r>
              <a:rPr lang="en-US" sz="5400" b="0" dirty="0">
                <a:solidFill>
                  <a:schemeClr val="accent1">
                    <a:lumMod val="50000"/>
                  </a:schemeClr>
                </a:solidFill>
                <a:latin typeface="Trebuchet MS" panose="020B0603020202020204" pitchFamily="34" charset="0"/>
                <a:cs typeface="Calibri" panose="020F0502020204030204" pitchFamily="34" charset="0"/>
              </a:rPr>
              <a:t>Health Services</a:t>
            </a:r>
          </a:p>
        </p:txBody>
      </p:sp>
    </p:spTree>
    <p:extLst>
      <p:ext uri="{BB962C8B-B14F-4D97-AF65-F5344CB8AC3E}">
        <p14:creationId xmlns:p14="http://schemas.microsoft.com/office/powerpoint/2010/main" val="7395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464820" y="1501617"/>
            <a:ext cx="10980420" cy="190821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LAUSD has an extensive history of providing health services to students and the larger school community. The delivery of health services (including medical, dental, vision, and mental health) is an important concern, particularly when students do not have access to basic, quality health care.</a:t>
            </a:r>
          </a:p>
          <a:p>
            <a:endParaRPr lang="en-US" sz="700" dirty="0">
              <a:latin typeface="Calibri" panose="020F0502020204030204" pitchFamily="34" charset="0"/>
              <a:cs typeface="Calibri" panose="020F0502020204030204" pitchFamily="34" charset="0"/>
            </a:endParaRPr>
          </a:p>
        </p:txBody>
      </p:sp>
      <p:sp>
        <p:nvSpPr>
          <p:cNvPr id="4" name="TextBox 3"/>
          <p:cNvSpPr txBox="1"/>
          <p:nvPr/>
        </p:nvSpPr>
        <p:spPr>
          <a:xfrm>
            <a:off x="464820" y="3409832"/>
            <a:ext cx="11148060" cy="2677656"/>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Disease prevention &amp; early detection services offered:</a:t>
            </a:r>
          </a:p>
          <a:p>
            <a:pPr marL="914400" indent="-457200">
              <a:buFont typeface="Wingdings" panose="05000000000000000000" pitchFamily="2" charset="2"/>
              <a:buChar char="Ø"/>
            </a:pPr>
            <a:r>
              <a:rPr lang="en-US" sz="2800" dirty="0">
                <a:latin typeface="Calibri" panose="020F0502020204030204" pitchFamily="34" charset="0"/>
                <a:cs typeface="Calibri" panose="020F0502020204030204" pitchFamily="34" charset="0"/>
              </a:rPr>
              <a:t>Immunization Requirements</a:t>
            </a:r>
          </a:p>
          <a:p>
            <a:pPr marL="914400" indent="-457200">
              <a:buFont typeface="Wingdings" panose="05000000000000000000" pitchFamily="2" charset="2"/>
              <a:buChar char="Ø"/>
            </a:pPr>
            <a:r>
              <a:rPr lang="en-US" sz="2800" dirty="0">
                <a:latin typeface="Calibri" panose="020F0502020204030204" pitchFamily="34" charset="0"/>
                <a:cs typeface="Calibri" panose="020F0502020204030204" pitchFamily="34" charset="0"/>
              </a:rPr>
              <a:t>1</a:t>
            </a:r>
            <a:r>
              <a:rPr lang="en-US" sz="2800" baseline="30000" dirty="0">
                <a:latin typeface="Calibri" panose="020F0502020204030204" pitchFamily="34" charset="0"/>
                <a:cs typeface="Calibri" panose="020F0502020204030204" pitchFamily="34" charset="0"/>
              </a:rPr>
              <a:t>st</a:t>
            </a:r>
            <a:r>
              <a:rPr lang="en-US" sz="2800" dirty="0">
                <a:latin typeface="Calibri" panose="020F0502020204030204" pitchFamily="34" charset="0"/>
                <a:cs typeface="Calibri" panose="020F0502020204030204" pitchFamily="34" charset="0"/>
              </a:rPr>
              <a:t> Grade CHDP Examination Requirement</a:t>
            </a:r>
          </a:p>
          <a:p>
            <a:pPr marL="914400" indent="-457200">
              <a:buFont typeface="Wingdings" panose="05000000000000000000" pitchFamily="2" charset="2"/>
              <a:buChar char="Ø"/>
            </a:pPr>
            <a:r>
              <a:rPr lang="en-US" sz="2800" dirty="0">
                <a:latin typeface="Calibri" panose="020F0502020204030204" pitchFamily="34" charset="0"/>
                <a:cs typeface="Calibri" panose="020F0502020204030204" pitchFamily="34" charset="0"/>
              </a:rPr>
              <a:t>Oral Health Assessment  </a:t>
            </a:r>
          </a:p>
          <a:p>
            <a:pPr marL="914400" indent="-457200">
              <a:buFont typeface="Wingdings" panose="05000000000000000000" pitchFamily="2" charset="2"/>
              <a:buChar char="Ø"/>
            </a:pPr>
            <a:r>
              <a:rPr lang="en-US" sz="2800" dirty="0">
                <a:latin typeface="Calibri" panose="020F0502020204030204" pitchFamily="34" charset="0"/>
                <a:cs typeface="Calibri" panose="020F0502020204030204" pitchFamily="34" charset="0"/>
              </a:rPr>
              <a:t>Pre-Participation Physical Examination for Athletics</a:t>
            </a:r>
          </a:p>
          <a:p>
            <a:pPr marL="914400" indent="-457200">
              <a:buFont typeface="Wingdings" panose="05000000000000000000" pitchFamily="2" charset="2"/>
              <a:buChar char="Ø"/>
            </a:pPr>
            <a:r>
              <a:rPr lang="en-US" sz="2800" dirty="0">
                <a:latin typeface="Calibri" panose="020F0502020204030204" pitchFamily="34" charset="0"/>
                <a:cs typeface="Calibri" panose="020F0502020204030204" pitchFamily="34" charset="0"/>
              </a:rPr>
              <a:t>Condom Availability</a:t>
            </a:r>
          </a:p>
        </p:txBody>
      </p:sp>
      <p:sp>
        <p:nvSpPr>
          <p:cNvPr id="9" name="Title 1"/>
          <p:cNvSpPr txBox="1">
            <a:spLocks/>
          </p:cNvSpPr>
          <p:nvPr/>
        </p:nvSpPr>
        <p:spPr>
          <a:xfrm>
            <a:off x="-68580" y="180035"/>
            <a:ext cx="8351520" cy="1143000"/>
          </a:xfrm>
          <a:prstGeom prst="rect">
            <a:avLst/>
          </a:prstGeom>
          <a:noFill/>
          <a:ln w="38100">
            <a:noFill/>
          </a:ln>
        </p:spPr>
        <p:txBody>
          <a:bodyPr vert="horz" lIns="91440" tIns="45720" rIns="91440" bIns="45720" rtlCol="0" anchor="ctr">
            <a:normAutofit fontScale="92500"/>
          </a:bodyPr>
          <a:lstStyle>
            <a:lvl1pPr algn="l" defTabSz="342900" rtl="0" eaLnBrk="1" latinLnBrk="0" hangingPunct="1">
              <a:spcBef>
                <a:spcPct val="0"/>
              </a:spcBef>
              <a:buNone/>
              <a:defRPr sz="4000" b="1" kern="1200">
                <a:solidFill>
                  <a:schemeClr val="tx1"/>
                </a:solidFill>
                <a:latin typeface="+mj-lt"/>
                <a:ea typeface="+mj-ea"/>
                <a:cs typeface="+mj-cs"/>
              </a:defRPr>
            </a:lvl1pPr>
          </a:lstStyle>
          <a:p>
            <a:pPr marL="457200"/>
            <a:r>
              <a:rPr lang="en-US" sz="5400" b="0" dirty="0">
                <a:solidFill>
                  <a:schemeClr val="accent1">
                    <a:lumMod val="50000"/>
                  </a:schemeClr>
                </a:solidFill>
                <a:latin typeface="Trebuchet MS" panose="020B0603020202020204" pitchFamily="34" charset="0"/>
                <a:cs typeface="Calibri" panose="020F0502020204030204" pitchFamily="34" charset="0"/>
              </a:rPr>
              <a:t>Providing Health Services</a:t>
            </a:r>
          </a:p>
        </p:txBody>
      </p:sp>
    </p:spTree>
    <p:extLst>
      <p:ext uri="{BB962C8B-B14F-4D97-AF65-F5344CB8AC3E}">
        <p14:creationId xmlns:p14="http://schemas.microsoft.com/office/powerpoint/2010/main" val="27344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4993" t="7372" r="8460" b="7204"/>
          <a:stretch/>
        </p:blipFill>
        <p:spPr>
          <a:xfrm>
            <a:off x="7309484" y="1353515"/>
            <a:ext cx="2202181" cy="1482237"/>
          </a:xfrm>
          <a:prstGeom prst="rect">
            <a:avLst/>
          </a:prstGeom>
          <a:ln w="12700" cap="sq">
            <a:solidFill>
              <a:schemeClr val="bg1">
                <a:lumMod val="50000"/>
              </a:schemeClr>
            </a:solidFill>
            <a:prstDash val="solid"/>
            <a:miter lim="800000"/>
          </a:ln>
          <a:effectLst>
            <a:outerShdw blurRad="50800" dist="38100" dir="2700000" algn="tl" rotWithShape="0">
              <a:prstClr val="black">
                <a:alpha val="40000"/>
              </a:prstClr>
            </a:outerShdw>
          </a:effectLst>
        </p:spPr>
      </p:pic>
      <p:graphicFrame>
        <p:nvGraphicFramePr>
          <p:cNvPr id="5" name="Table 4"/>
          <p:cNvGraphicFramePr>
            <a:graphicFrameLocks noGrp="1"/>
          </p:cNvGraphicFramePr>
          <p:nvPr>
            <p:extLst>
              <p:ext uri="{D42A27DB-BD31-4B8C-83A1-F6EECF244321}">
                <p14:modId xmlns:p14="http://schemas.microsoft.com/office/powerpoint/2010/main" val="1594366798"/>
              </p:ext>
            </p:extLst>
          </p:nvPr>
        </p:nvGraphicFramePr>
        <p:xfrm>
          <a:off x="516389" y="1353515"/>
          <a:ext cx="6606540" cy="5345988"/>
        </p:xfrm>
        <a:graphic>
          <a:graphicData uri="http://schemas.openxmlformats.org/drawingml/2006/table">
            <a:tbl>
              <a:tblPr firstRow="1" bandRow="1">
                <a:tableStyleId>{69012ECD-51FC-41F1-AA8D-1B2483CD663E}</a:tableStyleId>
              </a:tblPr>
              <a:tblGrid>
                <a:gridCol w="2356351">
                  <a:extLst>
                    <a:ext uri="{9D8B030D-6E8A-4147-A177-3AD203B41FA5}">
                      <a16:colId xmlns:a16="http://schemas.microsoft.com/office/drawing/2014/main" val="3410332026"/>
                    </a:ext>
                  </a:extLst>
                </a:gridCol>
                <a:gridCol w="4250189">
                  <a:extLst>
                    <a:ext uri="{9D8B030D-6E8A-4147-A177-3AD203B41FA5}">
                      <a16:colId xmlns:a16="http://schemas.microsoft.com/office/drawing/2014/main" val="1508257672"/>
                    </a:ext>
                  </a:extLst>
                </a:gridCol>
              </a:tblGrid>
              <a:tr h="389380">
                <a:tc>
                  <a:txBody>
                    <a:bodyPr/>
                    <a:lstStyle/>
                    <a:p>
                      <a:pPr algn="ctr"/>
                      <a:r>
                        <a:rPr lang="en-US" sz="1600" dirty="0"/>
                        <a:t>Local District </a:t>
                      </a:r>
                      <a:endParaRPr lang="en-US" sz="1600" dirty="0">
                        <a:solidFill>
                          <a:schemeClr val="bg1"/>
                        </a:solidFill>
                      </a:endParaRPr>
                    </a:p>
                  </a:txBody>
                  <a:tcPr>
                    <a:solidFill>
                      <a:srgbClr val="328EA0"/>
                    </a:solidFill>
                  </a:tcPr>
                </a:tc>
                <a:tc>
                  <a:txBody>
                    <a:bodyPr/>
                    <a:lstStyle/>
                    <a:p>
                      <a:pPr algn="ctr"/>
                      <a:r>
                        <a:rPr lang="en-US" sz="2000" dirty="0"/>
                        <a:t>School / Wellness Center</a:t>
                      </a:r>
                      <a:endParaRPr lang="en-US" sz="2000" dirty="0">
                        <a:solidFill>
                          <a:schemeClr val="bg1"/>
                        </a:solidFill>
                      </a:endParaRPr>
                    </a:p>
                  </a:txBody>
                  <a:tcPr>
                    <a:solidFill>
                      <a:srgbClr val="328EA0"/>
                    </a:solidFill>
                  </a:tcPr>
                </a:tc>
                <a:extLst>
                  <a:ext uri="{0D108BD9-81ED-4DB2-BD59-A6C34878D82A}">
                    <a16:rowId xmlns:a16="http://schemas.microsoft.com/office/drawing/2014/main" val="1623845291"/>
                  </a:ext>
                </a:extLst>
              </a:tr>
              <a:tr h="1265486">
                <a:tc>
                  <a:txBody>
                    <a:bodyPr/>
                    <a:lstStyle/>
                    <a:p>
                      <a:pPr algn="ctr"/>
                      <a:r>
                        <a:rPr lang="en-US" sz="1600" dirty="0"/>
                        <a:t>North</a:t>
                      </a:r>
                    </a:p>
                    <a:p>
                      <a:pPr algn="ctr"/>
                      <a:endParaRPr lang="en-US" sz="1600" dirty="0"/>
                    </a:p>
                    <a:p>
                      <a:pPr algn="ctr"/>
                      <a:endParaRPr lang="en-US" sz="1600" dirty="0"/>
                    </a:p>
                    <a:p>
                      <a:pPr algn="ctr"/>
                      <a:endParaRPr lang="en-US" sz="1600" dirty="0"/>
                    </a:p>
                    <a:p>
                      <a:pPr algn="ctr"/>
                      <a:r>
                        <a:rPr lang="en-US" sz="1600" dirty="0"/>
                        <a:t>South</a:t>
                      </a:r>
                      <a:endParaRPr lang="en-US" sz="1600" b="1" dirty="0">
                        <a:solidFill>
                          <a:schemeClr val="bg1"/>
                        </a:solidFill>
                      </a:endParaRPr>
                    </a:p>
                  </a:txBody>
                  <a:tcPr/>
                </a:tc>
                <a:tc>
                  <a:txBody>
                    <a:bodyPr/>
                    <a:lstStyle/>
                    <a:p>
                      <a:pPr algn="ctr"/>
                      <a:r>
                        <a:rPr lang="en-US" sz="1800" dirty="0"/>
                        <a:t>James</a:t>
                      </a:r>
                      <a:r>
                        <a:rPr lang="en-US" sz="1800" baseline="0" dirty="0"/>
                        <a:t> Monroe High</a:t>
                      </a:r>
                    </a:p>
                    <a:p>
                      <a:pPr algn="ctr"/>
                      <a:r>
                        <a:rPr lang="en-US" sz="1800" baseline="0" dirty="0" err="1"/>
                        <a:t>Maclay</a:t>
                      </a:r>
                      <a:r>
                        <a:rPr lang="en-US" sz="1800" baseline="0" dirty="0"/>
                        <a:t> Middle School (</a:t>
                      </a:r>
                      <a:r>
                        <a:rPr lang="en-US" sz="1800" i="1" baseline="0" dirty="0"/>
                        <a:t>coming soon</a:t>
                      </a:r>
                      <a:r>
                        <a:rPr lang="en-US" sz="1800" baseline="0" dirty="0"/>
                        <a:t>)</a:t>
                      </a:r>
                      <a:endParaRPr lang="en-US" sz="1800" dirty="0"/>
                    </a:p>
                    <a:p>
                      <a:pPr algn="ctr"/>
                      <a:r>
                        <a:rPr lang="en-US" sz="1800" dirty="0"/>
                        <a:t>Carson High School</a:t>
                      </a:r>
                    </a:p>
                    <a:p>
                      <a:pPr algn="ctr"/>
                      <a:r>
                        <a:rPr lang="en-US" sz="1800" dirty="0"/>
                        <a:t>Fremont High School</a:t>
                      </a:r>
                    </a:p>
                    <a:p>
                      <a:pPr algn="ctr"/>
                      <a:r>
                        <a:rPr lang="en-US" sz="1800" dirty="0"/>
                        <a:t>Jordan High School</a:t>
                      </a:r>
                    </a:p>
                    <a:p>
                      <a:pPr algn="ctr"/>
                      <a:r>
                        <a:rPr lang="en-US" sz="1800" dirty="0"/>
                        <a:t>Locke Early</a:t>
                      </a:r>
                      <a:r>
                        <a:rPr lang="en-US" sz="1800" baseline="0" dirty="0"/>
                        <a:t> Education Center</a:t>
                      </a:r>
                    </a:p>
                  </a:txBody>
                  <a:tcPr/>
                </a:tc>
                <a:extLst>
                  <a:ext uri="{0D108BD9-81ED-4DB2-BD59-A6C34878D82A}">
                    <a16:rowId xmlns:a16="http://schemas.microsoft.com/office/drawing/2014/main" val="3895847603"/>
                  </a:ext>
                </a:extLst>
              </a:tr>
              <a:tr h="1265486">
                <a:tc>
                  <a:txBody>
                    <a:bodyPr/>
                    <a:lstStyle/>
                    <a:p>
                      <a:pPr algn="ctr"/>
                      <a:endParaRPr lang="en-US" sz="1600" dirty="0"/>
                    </a:p>
                    <a:p>
                      <a:pPr algn="ctr"/>
                      <a:endParaRPr lang="en-US" sz="1600" dirty="0"/>
                    </a:p>
                    <a:p>
                      <a:pPr algn="ctr"/>
                      <a:r>
                        <a:rPr lang="en-US" sz="1600" dirty="0"/>
                        <a:t>East</a:t>
                      </a:r>
                      <a:endParaRPr lang="en-US" sz="1600" b="1" dirty="0">
                        <a:solidFill>
                          <a:schemeClr val="bg1"/>
                        </a:solidFill>
                      </a:endParaRPr>
                    </a:p>
                  </a:txBody>
                  <a:tcPr/>
                </a:tc>
                <a:tc>
                  <a:txBody>
                    <a:bodyPr/>
                    <a:lstStyle/>
                    <a:p>
                      <a:pPr algn="ctr"/>
                      <a:r>
                        <a:rPr lang="en-US" sz="1800" dirty="0"/>
                        <a:t>Elizabeth Learning Center</a:t>
                      </a:r>
                    </a:p>
                    <a:p>
                      <a:pPr algn="ctr"/>
                      <a:r>
                        <a:rPr lang="en-US" sz="1800" dirty="0"/>
                        <a:t>Gage Middle</a:t>
                      </a:r>
                      <a:r>
                        <a:rPr lang="en-US" sz="1800" baseline="0" dirty="0"/>
                        <a:t> School</a:t>
                      </a:r>
                    </a:p>
                    <a:p>
                      <a:pPr algn="ctr"/>
                      <a:r>
                        <a:rPr lang="en-US" sz="1800" baseline="0" dirty="0"/>
                        <a:t>Garfield High School</a:t>
                      </a:r>
                    </a:p>
                    <a:p>
                      <a:pPr algn="ctr"/>
                      <a:r>
                        <a:rPr lang="en-US" sz="1800" dirty="0"/>
                        <a:t>Maywood Center for</a:t>
                      </a:r>
                      <a:r>
                        <a:rPr lang="en-US" sz="1800" baseline="0" dirty="0"/>
                        <a:t> Enriched Studies</a:t>
                      </a:r>
                      <a:endParaRPr lang="en-US" sz="1800" b="1" dirty="0">
                        <a:solidFill>
                          <a:schemeClr val="bg1"/>
                        </a:solidFill>
                      </a:endParaRPr>
                    </a:p>
                  </a:txBody>
                  <a:tcPr/>
                </a:tc>
                <a:extLst>
                  <a:ext uri="{0D108BD9-81ED-4DB2-BD59-A6C34878D82A}">
                    <a16:rowId xmlns:a16="http://schemas.microsoft.com/office/drawing/2014/main" val="3103500607"/>
                  </a:ext>
                </a:extLst>
              </a:tr>
              <a:tr h="973451">
                <a:tc>
                  <a:txBody>
                    <a:bodyPr/>
                    <a:lstStyle/>
                    <a:p>
                      <a:pPr algn="ctr"/>
                      <a:endParaRPr lang="en-US" sz="1600" dirty="0"/>
                    </a:p>
                    <a:p>
                      <a:pPr algn="ctr"/>
                      <a:r>
                        <a:rPr lang="en-US" sz="1600" dirty="0"/>
                        <a:t>West</a:t>
                      </a:r>
                      <a:endParaRPr lang="en-US" sz="1600" b="1" dirty="0">
                        <a:solidFill>
                          <a:schemeClr val="bg1"/>
                        </a:solidFill>
                      </a:endParaRPr>
                    </a:p>
                  </a:txBody>
                  <a:tcPr/>
                </a:tc>
                <a:tc>
                  <a:txBody>
                    <a:bodyPr/>
                    <a:lstStyle/>
                    <a:p>
                      <a:pPr algn="ctr"/>
                      <a:r>
                        <a:rPr lang="en-US" sz="1800" dirty="0"/>
                        <a:t>Crenshaw High School</a:t>
                      </a:r>
                    </a:p>
                    <a:p>
                      <a:pPr algn="ctr"/>
                      <a:r>
                        <a:rPr lang="en-US" sz="1800" dirty="0"/>
                        <a:t>Hollywood High School</a:t>
                      </a:r>
                    </a:p>
                    <a:p>
                      <a:pPr algn="ctr"/>
                      <a:r>
                        <a:rPr lang="en-US" sz="1800" dirty="0"/>
                        <a:t>Washington Prep Wellness</a:t>
                      </a:r>
                      <a:r>
                        <a:rPr lang="en-US" sz="1800" baseline="0" dirty="0"/>
                        <a:t> Center</a:t>
                      </a:r>
                      <a:endParaRPr lang="en-US" sz="1800" b="1" dirty="0">
                        <a:solidFill>
                          <a:schemeClr val="bg1"/>
                        </a:solidFill>
                      </a:endParaRPr>
                    </a:p>
                  </a:txBody>
                  <a:tcPr/>
                </a:tc>
                <a:extLst>
                  <a:ext uri="{0D108BD9-81ED-4DB2-BD59-A6C34878D82A}">
                    <a16:rowId xmlns:a16="http://schemas.microsoft.com/office/drawing/2014/main" val="365647036"/>
                  </a:ext>
                </a:extLst>
              </a:tr>
              <a:tr h="973451">
                <a:tc>
                  <a:txBody>
                    <a:bodyPr/>
                    <a:lstStyle/>
                    <a:p>
                      <a:pPr algn="ctr"/>
                      <a:endParaRPr lang="en-US" sz="1600" dirty="0"/>
                    </a:p>
                    <a:p>
                      <a:pPr algn="ctr"/>
                      <a:r>
                        <a:rPr lang="en-US" sz="1600" dirty="0"/>
                        <a:t>Central</a:t>
                      </a:r>
                      <a:endParaRPr lang="en-US" sz="1600" b="1" dirty="0">
                        <a:solidFill>
                          <a:schemeClr val="bg1"/>
                        </a:solidFill>
                      </a:endParaRPr>
                    </a:p>
                  </a:txBody>
                  <a:tcPr/>
                </a:tc>
                <a:tc>
                  <a:txBody>
                    <a:bodyPr/>
                    <a:lstStyle/>
                    <a:p>
                      <a:pPr algn="ctr"/>
                      <a:r>
                        <a:rPr lang="en-US" sz="1800" dirty="0"/>
                        <a:t>Belmont  High</a:t>
                      </a:r>
                      <a:r>
                        <a:rPr lang="en-US" sz="1800" baseline="0" dirty="0"/>
                        <a:t> School</a:t>
                      </a:r>
                    </a:p>
                    <a:p>
                      <a:pPr algn="ctr"/>
                      <a:r>
                        <a:rPr lang="en-US" sz="1800" baseline="0" dirty="0"/>
                        <a:t>Jefferson High School</a:t>
                      </a:r>
                    </a:p>
                    <a:p>
                      <a:pPr algn="ctr"/>
                      <a:r>
                        <a:rPr lang="en-US" sz="1800" baseline="0" dirty="0"/>
                        <a:t>Manual Arts High School</a:t>
                      </a:r>
                      <a:endParaRPr lang="en-US" sz="1800" b="1" dirty="0">
                        <a:solidFill>
                          <a:schemeClr val="bg1"/>
                        </a:solidFill>
                      </a:endParaRPr>
                    </a:p>
                  </a:txBody>
                  <a:tcPr/>
                </a:tc>
                <a:extLst>
                  <a:ext uri="{0D108BD9-81ED-4DB2-BD59-A6C34878D82A}">
                    <a16:rowId xmlns:a16="http://schemas.microsoft.com/office/drawing/2014/main" val="4233003811"/>
                  </a:ext>
                </a:extLst>
              </a:tr>
            </a:tbl>
          </a:graphicData>
        </a:graphic>
      </p:graphicFrame>
      <p:sp>
        <p:nvSpPr>
          <p:cNvPr id="6" name="Title 1"/>
          <p:cNvSpPr txBox="1">
            <a:spLocks/>
          </p:cNvSpPr>
          <p:nvPr/>
        </p:nvSpPr>
        <p:spPr>
          <a:xfrm>
            <a:off x="0" y="134315"/>
            <a:ext cx="8351520" cy="1143000"/>
          </a:xfrm>
          <a:prstGeom prst="rect">
            <a:avLst/>
          </a:prstGeom>
          <a:noFill/>
          <a:ln w="38100">
            <a:noFill/>
          </a:ln>
        </p:spPr>
        <p:txBody>
          <a:bodyPr vert="horz" lIns="91440" tIns="45720" rIns="91440" bIns="45720" rtlCol="0" anchor="ctr">
            <a:normAutofit/>
          </a:bodyPr>
          <a:lstStyle>
            <a:lvl1pPr algn="l" defTabSz="342900" rtl="0" eaLnBrk="1" latinLnBrk="0" hangingPunct="1">
              <a:spcBef>
                <a:spcPct val="0"/>
              </a:spcBef>
              <a:buNone/>
              <a:defRPr sz="4000" b="1" kern="1200">
                <a:solidFill>
                  <a:schemeClr val="tx1"/>
                </a:solidFill>
                <a:latin typeface="+mj-lt"/>
                <a:ea typeface="+mj-ea"/>
                <a:cs typeface="+mj-cs"/>
              </a:defRPr>
            </a:lvl1pPr>
          </a:lstStyle>
          <a:p>
            <a:pPr marL="457200"/>
            <a:r>
              <a:rPr lang="en-US" sz="5400" b="0" dirty="0">
                <a:solidFill>
                  <a:schemeClr val="accent1">
                    <a:lumMod val="50000"/>
                  </a:schemeClr>
                </a:solidFill>
                <a:latin typeface="Trebuchet MS" panose="020B0603020202020204" pitchFamily="34" charset="0"/>
                <a:cs typeface="Calibri" panose="020F0502020204030204" pitchFamily="34" charset="0"/>
              </a:rPr>
              <a:t>District Wellness Centers</a:t>
            </a:r>
          </a:p>
        </p:txBody>
      </p:sp>
      <p:pic>
        <p:nvPicPr>
          <p:cNvPr id="4098" name="Picture 2" descr="Student Health &amp; Human Services / Wellness Cente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98220" y="2189691"/>
            <a:ext cx="2240279" cy="1493520"/>
          </a:xfrm>
          <a:prstGeom prst="rect">
            <a:avLst/>
          </a:prstGeom>
          <a:noFill/>
          <a:ln>
            <a:solidFill>
              <a:schemeClr val="bg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2" name="Picture 6" descr="Elizabeth Learning Center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09484" y="3155367"/>
            <a:ext cx="2202181" cy="1468121"/>
          </a:xfrm>
          <a:prstGeom prst="rect">
            <a:avLst/>
          </a:prstGeom>
          <a:noFill/>
          <a:ln>
            <a:solidFill>
              <a:schemeClr val="bg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525780" y="2385060"/>
            <a:ext cx="6597149"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104" name="Picture 8" descr="Washinton Prep Wellness Center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98220" y="4026509"/>
            <a:ext cx="2240279" cy="1493519"/>
          </a:xfrm>
          <a:prstGeom prst="rect">
            <a:avLst/>
          </a:prstGeom>
          <a:noFill/>
          <a:ln>
            <a:solidFill>
              <a:schemeClr val="bg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6" name="Picture 10" descr="Belmont Wellness Center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09484" y="4943103"/>
            <a:ext cx="2202181" cy="1468121"/>
          </a:xfrm>
          <a:prstGeom prst="rect">
            <a:avLst/>
          </a:prstGeom>
          <a:noFill/>
          <a:ln>
            <a:solidFill>
              <a:schemeClr val="bg1">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6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64210" y="307357"/>
            <a:ext cx="1018069" cy="946677"/>
            <a:chOff x="7603133" y="763433"/>
            <a:chExt cx="2316372" cy="2153937"/>
          </a:xfrm>
        </p:grpSpPr>
        <p:sp>
          <p:nvSpPr>
            <p:cNvPr id="5" name="Oval 4"/>
            <p:cNvSpPr/>
            <p:nvPr/>
          </p:nvSpPr>
          <p:spPr>
            <a:xfrm>
              <a:off x="7834628" y="797769"/>
              <a:ext cx="2084877" cy="2084877"/>
            </a:xfrm>
            <a:prstGeom prst="ellipse">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3133" y="763433"/>
              <a:ext cx="2153937" cy="2153937"/>
            </a:xfrm>
            <a:prstGeom prst="rect">
              <a:avLst/>
            </a:prstGeom>
          </p:spPr>
        </p:pic>
      </p:grpSp>
      <p:sp>
        <p:nvSpPr>
          <p:cNvPr id="13" name="Title 1"/>
          <p:cNvSpPr>
            <a:spLocks noGrp="1"/>
          </p:cNvSpPr>
          <p:nvPr>
            <p:ph type="title"/>
          </p:nvPr>
        </p:nvSpPr>
        <p:spPr>
          <a:xfrm>
            <a:off x="0" y="322448"/>
            <a:ext cx="12191999" cy="1089663"/>
          </a:xfrm>
        </p:spPr>
        <p:txBody>
          <a:bodyPr/>
          <a:lstStyle/>
          <a:p>
            <a:pPr marL="457200"/>
            <a:r>
              <a:rPr lang="en-US" dirty="0">
                <a:solidFill>
                  <a:schemeClr val="accent1">
                    <a:lumMod val="50000"/>
                  </a:schemeClr>
                </a:solidFill>
                <a:latin typeface="Trebuchet MS" panose="020B0603020202020204" pitchFamily="34" charset="0"/>
              </a:rPr>
              <a:t>Monthly Newsletters</a:t>
            </a:r>
          </a:p>
        </p:txBody>
      </p:sp>
      <p:sp>
        <p:nvSpPr>
          <p:cNvPr id="14" name="TextBox 13"/>
          <p:cNvSpPr txBox="1"/>
          <p:nvPr/>
        </p:nvSpPr>
        <p:spPr>
          <a:xfrm>
            <a:off x="486137" y="1666754"/>
            <a:ext cx="7616463" cy="1246495"/>
          </a:xfrm>
          <a:prstGeom prst="rect">
            <a:avLst/>
          </a:prstGeom>
          <a:noFill/>
        </p:spPr>
        <p:txBody>
          <a:bodyPr wrap="square" rtlCol="0">
            <a:spAutoFit/>
          </a:bodyPr>
          <a:lstStyle/>
          <a:p>
            <a:pPr>
              <a:lnSpc>
                <a:spcPts val="3000"/>
              </a:lnSpc>
              <a:spcAft>
                <a:spcPts val="1200"/>
              </a:spcAft>
            </a:pPr>
            <a:r>
              <a:rPr lang="en-US" sz="2800" kern="0" dirty="0">
                <a:latin typeface="Calibri" panose="020F0502020204030204" pitchFamily="34" charset="0"/>
                <a:cs typeface="Calibri" panose="020F0502020204030204" pitchFamily="34" charset="0"/>
                <a:sym typeface="Arial"/>
              </a:rPr>
              <a:t>Each month a newsletter is posted on the food service website highlighting ways one can be healthier in mind, spirit and soul.</a:t>
            </a:r>
          </a:p>
        </p:txBody>
      </p:sp>
      <p:grpSp>
        <p:nvGrpSpPr>
          <p:cNvPr id="21" name="Group 20"/>
          <p:cNvGrpSpPr/>
          <p:nvPr/>
        </p:nvGrpSpPr>
        <p:grpSpPr>
          <a:xfrm>
            <a:off x="7628000" y="1412111"/>
            <a:ext cx="3778599" cy="4908744"/>
            <a:chOff x="7924887" y="1552733"/>
            <a:chExt cx="3778599" cy="4908744"/>
          </a:xfrm>
        </p:grpSpPr>
        <p:grpSp>
          <p:nvGrpSpPr>
            <p:cNvPr id="23" name="Group 22"/>
            <p:cNvGrpSpPr/>
            <p:nvPr/>
          </p:nvGrpSpPr>
          <p:grpSpPr>
            <a:xfrm rot="194887">
              <a:off x="8721153" y="1552733"/>
              <a:ext cx="2982333" cy="4106028"/>
              <a:chOff x="1111577" y="2622659"/>
              <a:chExt cx="2830503" cy="3732734"/>
            </a:xfrm>
          </p:grpSpPr>
          <p:sp>
            <p:nvSpPr>
              <p:cNvPr id="34" name="Rectangle 33"/>
              <p:cNvSpPr/>
              <p:nvPr/>
            </p:nvSpPr>
            <p:spPr>
              <a:xfrm>
                <a:off x="1111577" y="2627739"/>
                <a:ext cx="2830503" cy="3727654"/>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6976" y="2622659"/>
                <a:ext cx="2777517" cy="3727654"/>
              </a:xfrm>
              <a:prstGeom prst="rect">
                <a:avLst/>
              </a:prstGeom>
            </p:spPr>
          </p:pic>
        </p:grpSp>
        <p:grpSp>
          <p:nvGrpSpPr>
            <p:cNvPr id="27" name="Group 26"/>
            <p:cNvGrpSpPr/>
            <p:nvPr/>
          </p:nvGrpSpPr>
          <p:grpSpPr>
            <a:xfrm rot="152806">
              <a:off x="8309097" y="1949228"/>
              <a:ext cx="3122561" cy="4100440"/>
              <a:chOff x="440784" y="3778517"/>
              <a:chExt cx="3502796" cy="4599751"/>
            </a:xfrm>
          </p:grpSpPr>
          <p:sp>
            <p:nvSpPr>
              <p:cNvPr id="32" name="Rectangle 31"/>
              <p:cNvSpPr/>
              <p:nvPr/>
            </p:nvSpPr>
            <p:spPr>
              <a:xfrm>
                <a:off x="486137" y="3778517"/>
                <a:ext cx="3345492" cy="459975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784" y="3803917"/>
                <a:ext cx="3502796" cy="4517879"/>
              </a:xfrm>
              <a:prstGeom prst="rect">
                <a:avLst/>
              </a:prstGeom>
            </p:spPr>
          </p:pic>
        </p:grpSp>
        <p:grpSp>
          <p:nvGrpSpPr>
            <p:cNvPr id="29" name="Group 28"/>
            <p:cNvGrpSpPr/>
            <p:nvPr/>
          </p:nvGrpSpPr>
          <p:grpSpPr>
            <a:xfrm>
              <a:off x="7924887" y="2361037"/>
              <a:ext cx="3032233" cy="4100440"/>
              <a:chOff x="3469755" y="2027395"/>
              <a:chExt cx="3401468" cy="4599751"/>
            </a:xfrm>
          </p:grpSpPr>
          <p:sp>
            <p:nvSpPr>
              <p:cNvPr id="30" name="Rectangle 29"/>
              <p:cNvSpPr/>
              <p:nvPr/>
            </p:nvSpPr>
            <p:spPr>
              <a:xfrm>
                <a:off x="3469755" y="2027395"/>
                <a:ext cx="3345492" cy="459975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03469" y="2099240"/>
                <a:ext cx="3367754" cy="4456060"/>
              </a:xfrm>
              <a:prstGeom prst="rect">
                <a:avLst/>
              </a:prstGeom>
            </p:spPr>
          </p:pic>
        </p:grpSp>
      </p:grpSp>
      <p:sp>
        <p:nvSpPr>
          <p:cNvPr id="36" name="TextBox 35"/>
          <p:cNvSpPr txBox="1"/>
          <p:nvPr/>
        </p:nvSpPr>
        <p:spPr>
          <a:xfrm>
            <a:off x="857345" y="3164761"/>
            <a:ext cx="6770655" cy="2708434"/>
          </a:xfrm>
          <a:prstGeom prst="rect">
            <a:avLst/>
          </a:prstGeom>
          <a:noFill/>
        </p:spPr>
        <p:txBody>
          <a:bodyPr wrap="square" rtlCol="0">
            <a:spAutoFit/>
          </a:bodyPr>
          <a:lstStyle/>
          <a:p>
            <a:pPr marL="457200" indent="-457200">
              <a:lnSpc>
                <a:spcPts val="3000"/>
              </a:lnSpc>
              <a:spcAft>
                <a:spcPts val="1200"/>
              </a:spcAft>
              <a:buFont typeface="Wingdings" panose="05000000000000000000" pitchFamily="2" charset="2"/>
              <a:buChar char="Ø"/>
            </a:pPr>
            <a:r>
              <a:rPr lang="en-US" sz="2800" kern="0" dirty="0">
                <a:latin typeface="Calibri" panose="020F0502020204030204" pitchFamily="34" charset="0"/>
                <a:cs typeface="Calibri" panose="020F0502020204030204" pitchFamily="34" charset="0"/>
                <a:sym typeface="Arial"/>
              </a:rPr>
              <a:t>Post newsletter in a prominent space where cafeteria staff can see and read</a:t>
            </a:r>
          </a:p>
          <a:p>
            <a:pPr marL="457200" indent="-457200">
              <a:lnSpc>
                <a:spcPts val="3000"/>
              </a:lnSpc>
              <a:spcAft>
                <a:spcPts val="1200"/>
              </a:spcAft>
              <a:buFont typeface="Wingdings" panose="05000000000000000000" pitchFamily="2" charset="2"/>
              <a:buChar char="Ø"/>
            </a:pPr>
            <a:r>
              <a:rPr lang="en-US" sz="2800" kern="0" dirty="0">
                <a:latin typeface="Calibri" panose="020F0502020204030204" pitchFamily="34" charset="0"/>
                <a:cs typeface="Calibri" panose="020F0502020204030204" pitchFamily="34" charset="0"/>
                <a:sym typeface="Arial"/>
              </a:rPr>
              <a:t>Wellness tips can be used professionally at work and personal life</a:t>
            </a:r>
          </a:p>
          <a:p>
            <a:pPr marL="457200" indent="-457200">
              <a:lnSpc>
                <a:spcPts val="3000"/>
              </a:lnSpc>
              <a:spcAft>
                <a:spcPts val="1200"/>
              </a:spcAft>
              <a:buFont typeface="Wingdings" panose="05000000000000000000" pitchFamily="2" charset="2"/>
              <a:buChar char="Ø"/>
            </a:pPr>
            <a:r>
              <a:rPr lang="en-US" sz="2800" kern="0" dirty="0">
                <a:latin typeface="Calibri" panose="020F0502020204030204" pitchFamily="34" charset="0"/>
                <a:cs typeface="Calibri" panose="020F0502020204030204" pitchFamily="34" charset="0"/>
                <a:sym typeface="Arial"/>
              </a:rPr>
              <a:t>Complete monthly verification survey by last operating day of each month</a:t>
            </a:r>
          </a:p>
        </p:txBody>
      </p:sp>
    </p:spTree>
    <p:extLst>
      <p:ext uri="{BB962C8B-B14F-4D97-AF65-F5344CB8AC3E}">
        <p14:creationId xmlns:p14="http://schemas.microsoft.com/office/powerpoint/2010/main" val="21389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49"/>
          <p:cNvSpPr/>
          <p:nvPr/>
        </p:nvSpPr>
        <p:spPr>
          <a:xfrm>
            <a:off x="4166888" y="1155419"/>
            <a:ext cx="8005986" cy="5413901"/>
          </a:xfrm>
          <a:custGeom>
            <a:avLst/>
            <a:gdLst>
              <a:gd name="connsiteX0" fmla="*/ 2604304 w 8970380"/>
              <a:gd name="connsiteY0" fmla="*/ 6146157 h 6736466"/>
              <a:gd name="connsiteX1" fmla="*/ 1620456 w 8970380"/>
              <a:gd name="connsiteY1" fmla="*/ 5648445 h 6736466"/>
              <a:gd name="connsiteX2" fmla="*/ 2268638 w 8970380"/>
              <a:gd name="connsiteY2" fmla="*/ 5370653 h 6736466"/>
              <a:gd name="connsiteX3" fmla="*/ 0 w 8970380"/>
              <a:gd name="connsiteY3" fmla="*/ 3970116 h 6736466"/>
              <a:gd name="connsiteX4" fmla="*/ 2442258 w 8970380"/>
              <a:gd name="connsiteY4" fmla="*/ 4352081 h 6736466"/>
              <a:gd name="connsiteX5" fmla="*/ 2071868 w 8970380"/>
              <a:gd name="connsiteY5" fmla="*/ 3599726 h 6736466"/>
              <a:gd name="connsiteX6" fmla="*/ 2986268 w 8970380"/>
              <a:gd name="connsiteY6" fmla="*/ 3750197 h 6736466"/>
              <a:gd name="connsiteX7" fmla="*/ 2500132 w 8970380"/>
              <a:gd name="connsiteY7" fmla="*/ 2615878 h 6736466"/>
              <a:gd name="connsiteX8" fmla="*/ 3900668 w 8970380"/>
              <a:gd name="connsiteY8" fmla="*/ 3379807 h 6736466"/>
              <a:gd name="connsiteX9" fmla="*/ 4004840 w 8970380"/>
              <a:gd name="connsiteY9" fmla="*/ 2754774 h 6736466"/>
              <a:gd name="connsiteX10" fmla="*/ 4560425 w 8970380"/>
              <a:gd name="connsiteY10" fmla="*/ 2997843 h 6736466"/>
              <a:gd name="connsiteX11" fmla="*/ 4687747 w 8970380"/>
              <a:gd name="connsiteY11" fmla="*/ 856526 h 6736466"/>
              <a:gd name="connsiteX12" fmla="*/ 5914663 w 8970380"/>
              <a:gd name="connsiteY12" fmla="*/ 2152891 h 6736466"/>
              <a:gd name="connsiteX13" fmla="*/ 5926238 w 8970380"/>
              <a:gd name="connsiteY13" fmla="*/ 1632030 h 6736466"/>
              <a:gd name="connsiteX14" fmla="*/ 6516547 w 8970380"/>
              <a:gd name="connsiteY14" fmla="*/ 1875098 h 6736466"/>
              <a:gd name="connsiteX15" fmla="*/ 6956385 w 8970380"/>
              <a:gd name="connsiteY15" fmla="*/ 0 h 6736466"/>
              <a:gd name="connsiteX16" fmla="*/ 7778187 w 8970380"/>
              <a:gd name="connsiteY16" fmla="*/ 1956121 h 6736466"/>
              <a:gd name="connsiteX17" fmla="*/ 8113853 w 8970380"/>
              <a:gd name="connsiteY17" fmla="*/ 1562582 h 6736466"/>
              <a:gd name="connsiteX18" fmla="*/ 8333772 w 8970380"/>
              <a:gd name="connsiteY18" fmla="*/ 2442258 h 6736466"/>
              <a:gd name="connsiteX19" fmla="*/ 8900932 w 8970380"/>
              <a:gd name="connsiteY19" fmla="*/ 1608881 h 6736466"/>
              <a:gd name="connsiteX20" fmla="*/ 8970380 w 8970380"/>
              <a:gd name="connsiteY20" fmla="*/ 6736466 h 6736466"/>
              <a:gd name="connsiteX21" fmla="*/ 2245488 w 8970380"/>
              <a:gd name="connsiteY21" fmla="*/ 6690167 h 6736466"/>
              <a:gd name="connsiteX22" fmla="*/ 2604304 w 8970380"/>
              <a:gd name="connsiteY22" fmla="*/ 6146157 h 6736466"/>
              <a:gd name="connsiteX0" fmla="*/ 2604304 w 8970380"/>
              <a:gd name="connsiteY0" fmla="*/ 6146157 h 6736466"/>
              <a:gd name="connsiteX1" fmla="*/ 1620456 w 8970380"/>
              <a:gd name="connsiteY1" fmla="*/ 5648445 h 6736466"/>
              <a:gd name="connsiteX2" fmla="*/ 2268638 w 8970380"/>
              <a:gd name="connsiteY2" fmla="*/ 5370653 h 6736466"/>
              <a:gd name="connsiteX3" fmla="*/ 0 w 8970380"/>
              <a:gd name="connsiteY3" fmla="*/ 3970116 h 6736466"/>
              <a:gd name="connsiteX4" fmla="*/ 2442258 w 8970380"/>
              <a:gd name="connsiteY4" fmla="*/ 4352081 h 6736466"/>
              <a:gd name="connsiteX5" fmla="*/ 2071868 w 8970380"/>
              <a:gd name="connsiteY5" fmla="*/ 3599726 h 6736466"/>
              <a:gd name="connsiteX6" fmla="*/ 2986268 w 8970380"/>
              <a:gd name="connsiteY6" fmla="*/ 3750197 h 6736466"/>
              <a:gd name="connsiteX7" fmla="*/ 2500132 w 8970380"/>
              <a:gd name="connsiteY7" fmla="*/ 2615878 h 6736466"/>
              <a:gd name="connsiteX8" fmla="*/ 3900668 w 8970380"/>
              <a:gd name="connsiteY8" fmla="*/ 3379807 h 6736466"/>
              <a:gd name="connsiteX9" fmla="*/ 4004840 w 8970380"/>
              <a:gd name="connsiteY9" fmla="*/ 2754774 h 6736466"/>
              <a:gd name="connsiteX10" fmla="*/ 4560425 w 8970380"/>
              <a:gd name="connsiteY10" fmla="*/ 2997843 h 6736466"/>
              <a:gd name="connsiteX11" fmla="*/ 4687747 w 8970380"/>
              <a:gd name="connsiteY11" fmla="*/ 856526 h 6736466"/>
              <a:gd name="connsiteX12" fmla="*/ 5914663 w 8970380"/>
              <a:gd name="connsiteY12" fmla="*/ 2152891 h 6736466"/>
              <a:gd name="connsiteX13" fmla="*/ 5926238 w 8970380"/>
              <a:gd name="connsiteY13" fmla="*/ 1632030 h 6736466"/>
              <a:gd name="connsiteX14" fmla="*/ 6516547 w 8970380"/>
              <a:gd name="connsiteY14" fmla="*/ 1875098 h 6736466"/>
              <a:gd name="connsiteX15" fmla="*/ 6956385 w 8970380"/>
              <a:gd name="connsiteY15" fmla="*/ 0 h 6736466"/>
              <a:gd name="connsiteX16" fmla="*/ 7778187 w 8970380"/>
              <a:gd name="connsiteY16" fmla="*/ 1956121 h 6736466"/>
              <a:gd name="connsiteX17" fmla="*/ 8113853 w 8970380"/>
              <a:gd name="connsiteY17" fmla="*/ 1562582 h 6736466"/>
              <a:gd name="connsiteX18" fmla="*/ 8333772 w 8970380"/>
              <a:gd name="connsiteY18" fmla="*/ 2442258 h 6736466"/>
              <a:gd name="connsiteX19" fmla="*/ 8900932 w 8970380"/>
              <a:gd name="connsiteY19" fmla="*/ 1608881 h 6736466"/>
              <a:gd name="connsiteX20" fmla="*/ 8970380 w 8970380"/>
              <a:gd name="connsiteY20" fmla="*/ 6736466 h 6736466"/>
              <a:gd name="connsiteX21" fmla="*/ 2258891 w 8970380"/>
              <a:gd name="connsiteY21" fmla="*/ 6697752 h 6736466"/>
              <a:gd name="connsiteX22" fmla="*/ 2604304 w 8970380"/>
              <a:gd name="connsiteY22" fmla="*/ 6146157 h 6736466"/>
              <a:gd name="connsiteX0" fmla="*/ 2604304 w 8996839"/>
              <a:gd name="connsiteY0" fmla="*/ 6146157 h 6736466"/>
              <a:gd name="connsiteX1" fmla="*/ 1620456 w 8996839"/>
              <a:gd name="connsiteY1" fmla="*/ 5648445 h 6736466"/>
              <a:gd name="connsiteX2" fmla="*/ 2268638 w 8996839"/>
              <a:gd name="connsiteY2" fmla="*/ 5370653 h 6736466"/>
              <a:gd name="connsiteX3" fmla="*/ 0 w 8996839"/>
              <a:gd name="connsiteY3" fmla="*/ 3970116 h 6736466"/>
              <a:gd name="connsiteX4" fmla="*/ 2442258 w 8996839"/>
              <a:gd name="connsiteY4" fmla="*/ 4352081 h 6736466"/>
              <a:gd name="connsiteX5" fmla="*/ 2071868 w 8996839"/>
              <a:gd name="connsiteY5" fmla="*/ 3599726 h 6736466"/>
              <a:gd name="connsiteX6" fmla="*/ 2986268 w 8996839"/>
              <a:gd name="connsiteY6" fmla="*/ 3750197 h 6736466"/>
              <a:gd name="connsiteX7" fmla="*/ 2500132 w 8996839"/>
              <a:gd name="connsiteY7" fmla="*/ 2615878 h 6736466"/>
              <a:gd name="connsiteX8" fmla="*/ 3900668 w 8996839"/>
              <a:gd name="connsiteY8" fmla="*/ 3379807 h 6736466"/>
              <a:gd name="connsiteX9" fmla="*/ 4004840 w 8996839"/>
              <a:gd name="connsiteY9" fmla="*/ 2754774 h 6736466"/>
              <a:gd name="connsiteX10" fmla="*/ 4560425 w 8996839"/>
              <a:gd name="connsiteY10" fmla="*/ 2997843 h 6736466"/>
              <a:gd name="connsiteX11" fmla="*/ 4687747 w 8996839"/>
              <a:gd name="connsiteY11" fmla="*/ 856526 h 6736466"/>
              <a:gd name="connsiteX12" fmla="*/ 5914663 w 8996839"/>
              <a:gd name="connsiteY12" fmla="*/ 2152891 h 6736466"/>
              <a:gd name="connsiteX13" fmla="*/ 5926238 w 8996839"/>
              <a:gd name="connsiteY13" fmla="*/ 1632030 h 6736466"/>
              <a:gd name="connsiteX14" fmla="*/ 6516547 w 8996839"/>
              <a:gd name="connsiteY14" fmla="*/ 1875098 h 6736466"/>
              <a:gd name="connsiteX15" fmla="*/ 6956385 w 8996839"/>
              <a:gd name="connsiteY15" fmla="*/ 0 h 6736466"/>
              <a:gd name="connsiteX16" fmla="*/ 7778187 w 8996839"/>
              <a:gd name="connsiteY16" fmla="*/ 1956121 h 6736466"/>
              <a:gd name="connsiteX17" fmla="*/ 8113853 w 8996839"/>
              <a:gd name="connsiteY17" fmla="*/ 1562582 h 6736466"/>
              <a:gd name="connsiteX18" fmla="*/ 8333772 w 8996839"/>
              <a:gd name="connsiteY18" fmla="*/ 2442258 h 6736466"/>
              <a:gd name="connsiteX19" fmla="*/ 8996839 w 8996839"/>
              <a:gd name="connsiteY19" fmla="*/ 1525444 h 6736466"/>
              <a:gd name="connsiteX20" fmla="*/ 8970380 w 8996839"/>
              <a:gd name="connsiteY20" fmla="*/ 6736466 h 6736466"/>
              <a:gd name="connsiteX21" fmla="*/ 2258891 w 8996839"/>
              <a:gd name="connsiteY21" fmla="*/ 6697752 h 6736466"/>
              <a:gd name="connsiteX22" fmla="*/ 2604304 w 8996839"/>
              <a:gd name="connsiteY22" fmla="*/ 6146157 h 67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96839" h="6736466">
                <a:moveTo>
                  <a:pt x="2604304" y="6146157"/>
                </a:moveTo>
                <a:lnTo>
                  <a:pt x="1620456" y="5648445"/>
                </a:lnTo>
                <a:lnTo>
                  <a:pt x="2268638" y="5370653"/>
                </a:lnTo>
                <a:lnTo>
                  <a:pt x="0" y="3970116"/>
                </a:lnTo>
                <a:lnTo>
                  <a:pt x="2442258" y="4352081"/>
                </a:lnTo>
                <a:lnTo>
                  <a:pt x="2071868" y="3599726"/>
                </a:lnTo>
                <a:lnTo>
                  <a:pt x="2986268" y="3750197"/>
                </a:lnTo>
                <a:lnTo>
                  <a:pt x="2500132" y="2615878"/>
                </a:lnTo>
                <a:lnTo>
                  <a:pt x="3900668" y="3379807"/>
                </a:lnTo>
                <a:lnTo>
                  <a:pt x="4004840" y="2754774"/>
                </a:lnTo>
                <a:lnTo>
                  <a:pt x="4560425" y="2997843"/>
                </a:lnTo>
                <a:lnTo>
                  <a:pt x="4687747" y="856526"/>
                </a:lnTo>
                <a:lnTo>
                  <a:pt x="5914663" y="2152891"/>
                </a:lnTo>
                <a:lnTo>
                  <a:pt x="5926238" y="1632030"/>
                </a:lnTo>
                <a:lnTo>
                  <a:pt x="6516547" y="1875098"/>
                </a:lnTo>
                <a:lnTo>
                  <a:pt x="6956385" y="0"/>
                </a:lnTo>
                <a:lnTo>
                  <a:pt x="7778187" y="1956121"/>
                </a:lnTo>
                <a:lnTo>
                  <a:pt x="8113853" y="1562582"/>
                </a:lnTo>
                <a:lnTo>
                  <a:pt x="8333772" y="2442258"/>
                </a:lnTo>
                <a:lnTo>
                  <a:pt x="8996839" y="1525444"/>
                </a:lnTo>
                <a:lnTo>
                  <a:pt x="8970380" y="6736466"/>
                </a:lnTo>
                <a:lnTo>
                  <a:pt x="2258891" y="6697752"/>
                </a:lnTo>
                <a:lnTo>
                  <a:pt x="2604304" y="6146157"/>
                </a:lnTo>
                <a:close/>
              </a:path>
            </a:pathLst>
          </a:custGeom>
          <a:noFill/>
          <a:ln w="76200">
            <a:solidFill>
              <a:schemeClr val="accent1">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0764210" y="307357"/>
            <a:ext cx="1018069" cy="946677"/>
            <a:chOff x="7603133" y="763433"/>
            <a:chExt cx="2316372" cy="2153937"/>
          </a:xfrm>
        </p:grpSpPr>
        <p:sp>
          <p:nvSpPr>
            <p:cNvPr id="5" name="Oval 4"/>
            <p:cNvSpPr/>
            <p:nvPr/>
          </p:nvSpPr>
          <p:spPr>
            <a:xfrm>
              <a:off x="7834628" y="797769"/>
              <a:ext cx="2084877" cy="2084877"/>
            </a:xfrm>
            <a:prstGeom prst="ellipse">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3133" y="763433"/>
              <a:ext cx="2153937" cy="2153937"/>
            </a:xfrm>
            <a:prstGeom prst="rect">
              <a:avLst/>
            </a:prstGeom>
          </p:spPr>
        </p:pic>
      </p:grpSp>
      <p:sp>
        <p:nvSpPr>
          <p:cNvPr id="13" name="Title 1"/>
          <p:cNvSpPr>
            <a:spLocks noGrp="1"/>
          </p:cNvSpPr>
          <p:nvPr>
            <p:ph type="title"/>
          </p:nvPr>
        </p:nvSpPr>
        <p:spPr>
          <a:xfrm>
            <a:off x="1" y="322448"/>
            <a:ext cx="12192000" cy="1089663"/>
          </a:xfrm>
        </p:spPr>
        <p:txBody>
          <a:bodyPr/>
          <a:lstStyle/>
          <a:p>
            <a:pPr marL="457200"/>
            <a:r>
              <a:rPr lang="en-US" dirty="0">
                <a:solidFill>
                  <a:schemeClr val="accent1">
                    <a:lumMod val="50000"/>
                  </a:schemeClr>
                </a:solidFill>
                <a:latin typeface="Trebuchet MS" panose="020B0603020202020204" pitchFamily="34" charset="0"/>
              </a:rPr>
              <a:t>Be A Wellness Warrior</a:t>
            </a:r>
          </a:p>
        </p:txBody>
      </p:sp>
      <p:sp>
        <p:nvSpPr>
          <p:cNvPr id="14" name="TextBox 13"/>
          <p:cNvSpPr txBox="1"/>
          <p:nvPr/>
        </p:nvSpPr>
        <p:spPr>
          <a:xfrm>
            <a:off x="423103" y="1668851"/>
            <a:ext cx="7616463" cy="1246495"/>
          </a:xfrm>
          <a:prstGeom prst="rect">
            <a:avLst/>
          </a:prstGeom>
          <a:noFill/>
        </p:spPr>
        <p:txBody>
          <a:bodyPr wrap="square" rtlCol="0">
            <a:spAutoFit/>
          </a:bodyPr>
          <a:lstStyle/>
          <a:p>
            <a:pPr>
              <a:lnSpc>
                <a:spcPts val="3000"/>
              </a:lnSpc>
              <a:spcAft>
                <a:spcPts val="1200"/>
              </a:spcAft>
            </a:pPr>
            <a:r>
              <a:rPr lang="en-US" sz="2800" kern="0" dirty="0">
                <a:latin typeface="Calibri" panose="020F0502020204030204" pitchFamily="34" charset="0"/>
                <a:cs typeface="Calibri" panose="020F0502020204030204" pitchFamily="34" charset="0"/>
                <a:sym typeface="Arial"/>
              </a:rPr>
              <a:t>Be the spokesperson for your site to get your team involved in monthly wellness. Lead your team by engaging in healthy activities. </a:t>
            </a:r>
          </a:p>
        </p:txBody>
      </p:sp>
      <p:grpSp>
        <p:nvGrpSpPr>
          <p:cNvPr id="43" name="Group 42"/>
          <p:cNvGrpSpPr/>
          <p:nvPr/>
        </p:nvGrpSpPr>
        <p:grpSpPr>
          <a:xfrm>
            <a:off x="5987171" y="3580638"/>
            <a:ext cx="4044080" cy="2870201"/>
            <a:chOff x="6080560" y="3535941"/>
            <a:chExt cx="4044080" cy="2870201"/>
          </a:xfrm>
        </p:grpSpPr>
        <p:grpSp>
          <p:nvGrpSpPr>
            <p:cNvPr id="40" name="Group 39"/>
            <p:cNvGrpSpPr/>
            <p:nvPr/>
          </p:nvGrpSpPr>
          <p:grpSpPr>
            <a:xfrm>
              <a:off x="6080560" y="3535941"/>
              <a:ext cx="4044080" cy="2870201"/>
              <a:chOff x="4294368" y="3621949"/>
              <a:chExt cx="4044080" cy="2870201"/>
            </a:xfrm>
          </p:grpSpPr>
          <p:sp>
            <p:nvSpPr>
              <p:cNvPr id="2" name="Oval 1"/>
              <p:cNvSpPr/>
              <p:nvPr/>
            </p:nvSpPr>
            <p:spPr>
              <a:xfrm rot="704226">
                <a:off x="4404136" y="4258135"/>
                <a:ext cx="1575274" cy="20663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704226">
                <a:off x="4294368" y="4144510"/>
                <a:ext cx="1838330" cy="2293596"/>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704226">
                <a:off x="4374800" y="4217133"/>
                <a:ext cx="1633946" cy="213364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01732" y="3621949"/>
                <a:ext cx="1055356" cy="687706"/>
              </a:xfrm>
              <a:custGeom>
                <a:avLst/>
                <a:gdLst>
                  <a:gd name="connsiteX0" fmla="*/ 76200 w 996315"/>
                  <a:gd name="connsiteY0" fmla="*/ 209550 h 687706"/>
                  <a:gd name="connsiteX1" fmla="*/ 74295 w 996315"/>
                  <a:gd name="connsiteY1" fmla="*/ 135255 h 687706"/>
                  <a:gd name="connsiteX2" fmla="*/ 49530 w 996315"/>
                  <a:gd name="connsiteY2" fmla="*/ 104775 h 687706"/>
                  <a:gd name="connsiteX3" fmla="*/ 0 w 996315"/>
                  <a:gd name="connsiteY3" fmla="*/ 68580 h 687706"/>
                  <a:gd name="connsiteX4" fmla="*/ 3810 w 996315"/>
                  <a:gd name="connsiteY4" fmla="*/ 40005 h 687706"/>
                  <a:gd name="connsiteX5" fmla="*/ 30480 w 996315"/>
                  <a:gd name="connsiteY5" fmla="*/ 72390 h 687706"/>
                  <a:gd name="connsiteX6" fmla="*/ 45720 w 996315"/>
                  <a:gd name="connsiteY6" fmla="*/ 78105 h 687706"/>
                  <a:gd name="connsiteX7" fmla="*/ 47625 w 996315"/>
                  <a:gd name="connsiteY7" fmla="*/ 43815 h 687706"/>
                  <a:gd name="connsiteX8" fmla="*/ 36195 w 996315"/>
                  <a:gd name="connsiteY8" fmla="*/ 15240 h 687706"/>
                  <a:gd name="connsiteX9" fmla="*/ 158115 w 996315"/>
                  <a:gd name="connsiteY9" fmla="*/ 0 h 687706"/>
                  <a:gd name="connsiteX10" fmla="*/ 169545 w 996315"/>
                  <a:gd name="connsiteY10" fmla="*/ 38100 h 687706"/>
                  <a:gd name="connsiteX11" fmla="*/ 175260 w 996315"/>
                  <a:gd name="connsiteY11" fmla="*/ 78105 h 687706"/>
                  <a:gd name="connsiteX12" fmla="*/ 190500 w 996315"/>
                  <a:gd name="connsiteY12" fmla="*/ 81915 h 687706"/>
                  <a:gd name="connsiteX13" fmla="*/ 200025 w 996315"/>
                  <a:gd name="connsiteY13" fmla="*/ 26670 h 687706"/>
                  <a:gd name="connsiteX14" fmla="*/ 190500 w 996315"/>
                  <a:gd name="connsiteY14" fmla="*/ 3810 h 687706"/>
                  <a:gd name="connsiteX15" fmla="*/ 302895 w 996315"/>
                  <a:gd name="connsiteY15" fmla="*/ 3810 h 687706"/>
                  <a:gd name="connsiteX16" fmla="*/ 306705 w 996315"/>
                  <a:gd name="connsiteY16" fmla="*/ 20955 h 687706"/>
                  <a:gd name="connsiteX17" fmla="*/ 438150 w 996315"/>
                  <a:gd name="connsiteY17" fmla="*/ 30480 h 687706"/>
                  <a:gd name="connsiteX18" fmla="*/ 499110 w 996315"/>
                  <a:gd name="connsiteY18" fmla="*/ 68580 h 687706"/>
                  <a:gd name="connsiteX19" fmla="*/ 415290 w 996315"/>
                  <a:gd name="connsiteY19" fmla="*/ 47625 h 687706"/>
                  <a:gd name="connsiteX20" fmla="*/ 312420 w 996315"/>
                  <a:gd name="connsiteY20" fmla="*/ 41910 h 687706"/>
                  <a:gd name="connsiteX21" fmla="*/ 257175 w 996315"/>
                  <a:gd name="connsiteY21" fmla="*/ 38100 h 687706"/>
                  <a:gd name="connsiteX22" fmla="*/ 251460 w 996315"/>
                  <a:gd name="connsiteY22" fmla="*/ 68580 h 687706"/>
                  <a:gd name="connsiteX23" fmla="*/ 398145 w 996315"/>
                  <a:gd name="connsiteY23" fmla="*/ 76200 h 687706"/>
                  <a:gd name="connsiteX24" fmla="*/ 478155 w 996315"/>
                  <a:gd name="connsiteY24" fmla="*/ 95250 h 687706"/>
                  <a:gd name="connsiteX25" fmla="*/ 520065 w 996315"/>
                  <a:gd name="connsiteY25" fmla="*/ 110490 h 687706"/>
                  <a:gd name="connsiteX26" fmla="*/ 767715 w 996315"/>
                  <a:gd name="connsiteY26" fmla="*/ 272415 h 687706"/>
                  <a:gd name="connsiteX27" fmla="*/ 887730 w 996315"/>
                  <a:gd name="connsiteY27" fmla="*/ 342900 h 687706"/>
                  <a:gd name="connsiteX28" fmla="*/ 821055 w 996315"/>
                  <a:gd name="connsiteY28" fmla="*/ 333375 h 687706"/>
                  <a:gd name="connsiteX29" fmla="*/ 760095 w 996315"/>
                  <a:gd name="connsiteY29" fmla="*/ 302895 h 687706"/>
                  <a:gd name="connsiteX30" fmla="*/ 857250 w 996315"/>
                  <a:gd name="connsiteY30" fmla="*/ 369570 h 687706"/>
                  <a:gd name="connsiteX31" fmla="*/ 931545 w 996315"/>
                  <a:gd name="connsiteY31" fmla="*/ 401955 h 687706"/>
                  <a:gd name="connsiteX32" fmla="*/ 996315 w 996315"/>
                  <a:gd name="connsiteY32" fmla="*/ 401955 h 687706"/>
                  <a:gd name="connsiteX33" fmla="*/ 981075 w 996315"/>
                  <a:gd name="connsiteY33" fmla="*/ 432435 h 687706"/>
                  <a:gd name="connsiteX34" fmla="*/ 925830 w 996315"/>
                  <a:gd name="connsiteY34" fmla="*/ 466725 h 687706"/>
                  <a:gd name="connsiteX35" fmla="*/ 849630 w 996315"/>
                  <a:gd name="connsiteY35" fmla="*/ 441960 h 687706"/>
                  <a:gd name="connsiteX36" fmla="*/ 668655 w 996315"/>
                  <a:gd name="connsiteY36" fmla="*/ 346710 h 687706"/>
                  <a:gd name="connsiteX37" fmla="*/ 601980 w 996315"/>
                  <a:gd name="connsiteY37" fmla="*/ 280035 h 687706"/>
                  <a:gd name="connsiteX38" fmla="*/ 548640 w 996315"/>
                  <a:gd name="connsiteY38" fmla="*/ 262890 h 687706"/>
                  <a:gd name="connsiteX39" fmla="*/ 520065 w 996315"/>
                  <a:gd name="connsiteY39" fmla="*/ 291465 h 687706"/>
                  <a:gd name="connsiteX40" fmla="*/ 502920 w 996315"/>
                  <a:gd name="connsiteY40" fmla="*/ 323850 h 687706"/>
                  <a:gd name="connsiteX41" fmla="*/ 518160 w 996315"/>
                  <a:gd name="connsiteY41" fmla="*/ 363855 h 687706"/>
                  <a:gd name="connsiteX42" fmla="*/ 556260 w 996315"/>
                  <a:gd name="connsiteY42" fmla="*/ 413385 h 687706"/>
                  <a:gd name="connsiteX43" fmla="*/ 581025 w 996315"/>
                  <a:gd name="connsiteY43" fmla="*/ 466725 h 687706"/>
                  <a:gd name="connsiteX44" fmla="*/ 586740 w 996315"/>
                  <a:gd name="connsiteY44" fmla="*/ 508635 h 687706"/>
                  <a:gd name="connsiteX45" fmla="*/ 592455 w 996315"/>
                  <a:gd name="connsiteY45" fmla="*/ 556260 h 687706"/>
                  <a:gd name="connsiteX46" fmla="*/ 592455 w 996315"/>
                  <a:gd name="connsiteY46" fmla="*/ 582930 h 687706"/>
                  <a:gd name="connsiteX47" fmla="*/ 565785 w 996315"/>
                  <a:gd name="connsiteY47" fmla="*/ 575310 h 687706"/>
                  <a:gd name="connsiteX48" fmla="*/ 537210 w 996315"/>
                  <a:gd name="connsiteY48" fmla="*/ 554355 h 687706"/>
                  <a:gd name="connsiteX49" fmla="*/ 546735 w 996315"/>
                  <a:gd name="connsiteY49" fmla="*/ 588645 h 687706"/>
                  <a:gd name="connsiteX50" fmla="*/ 586740 w 996315"/>
                  <a:gd name="connsiteY50" fmla="*/ 603885 h 687706"/>
                  <a:gd name="connsiteX51" fmla="*/ 603885 w 996315"/>
                  <a:gd name="connsiteY51" fmla="*/ 611505 h 687706"/>
                  <a:gd name="connsiteX52" fmla="*/ 630555 w 996315"/>
                  <a:gd name="connsiteY52" fmla="*/ 628650 h 687706"/>
                  <a:gd name="connsiteX53" fmla="*/ 645795 w 996315"/>
                  <a:gd name="connsiteY53" fmla="*/ 636270 h 687706"/>
                  <a:gd name="connsiteX54" fmla="*/ 676275 w 996315"/>
                  <a:gd name="connsiteY54" fmla="*/ 655320 h 687706"/>
                  <a:gd name="connsiteX55" fmla="*/ 699135 w 996315"/>
                  <a:gd name="connsiteY55" fmla="*/ 664845 h 687706"/>
                  <a:gd name="connsiteX56" fmla="*/ 674370 w 996315"/>
                  <a:gd name="connsiteY56" fmla="*/ 685800 h 687706"/>
                  <a:gd name="connsiteX57" fmla="*/ 651510 w 996315"/>
                  <a:gd name="connsiteY57" fmla="*/ 687705 h 687706"/>
                  <a:gd name="connsiteX58" fmla="*/ 617220 w 996315"/>
                  <a:gd name="connsiteY58" fmla="*/ 680085 h 687706"/>
                  <a:gd name="connsiteX59" fmla="*/ 596265 w 996315"/>
                  <a:gd name="connsiteY59" fmla="*/ 676275 h 687706"/>
                  <a:gd name="connsiteX60" fmla="*/ 558165 w 996315"/>
                  <a:gd name="connsiteY60" fmla="*/ 661035 h 687706"/>
                  <a:gd name="connsiteX61" fmla="*/ 539115 w 996315"/>
                  <a:gd name="connsiteY61" fmla="*/ 655320 h 687706"/>
                  <a:gd name="connsiteX62" fmla="*/ 502920 w 996315"/>
                  <a:gd name="connsiteY62" fmla="*/ 643890 h 687706"/>
                  <a:gd name="connsiteX63" fmla="*/ 483870 w 996315"/>
                  <a:gd name="connsiteY63" fmla="*/ 632460 h 687706"/>
                  <a:gd name="connsiteX64" fmla="*/ 457200 w 996315"/>
                  <a:gd name="connsiteY64" fmla="*/ 590550 h 687706"/>
                  <a:gd name="connsiteX65" fmla="*/ 424815 w 996315"/>
                  <a:gd name="connsiteY65" fmla="*/ 501015 h 687706"/>
                  <a:gd name="connsiteX66" fmla="*/ 394335 w 996315"/>
                  <a:gd name="connsiteY66" fmla="*/ 491490 h 687706"/>
                  <a:gd name="connsiteX67" fmla="*/ 396240 w 996315"/>
                  <a:gd name="connsiteY67" fmla="*/ 537210 h 687706"/>
                  <a:gd name="connsiteX68" fmla="*/ 400050 w 996315"/>
                  <a:gd name="connsiteY68" fmla="*/ 581025 h 687706"/>
                  <a:gd name="connsiteX69" fmla="*/ 394335 w 996315"/>
                  <a:gd name="connsiteY69" fmla="*/ 622935 h 687706"/>
                  <a:gd name="connsiteX70" fmla="*/ 371475 w 996315"/>
                  <a:gd name="connsiteY70" fmla="*/ 647700 h 687706"/>
                  <a:gd name="connsiteX71" fmla="*/ 360045 w 996315"/>
                  <a:gd name="connsiteY71" fmla="*/ 661035 h 687706"/>
                  <a:gd name="connsiteX72" fmla="*/ 318135 w 996315"/>
                  <a:gd name="connsiteY72" fmla="*/ 666750 h 687706"/>
                  <a:gd name="connsiteX73" fmla="*/ 297180 w 996315"/>
                  <a:gd name="connsiteY73" fmla="*/ 664845 h 687706"/>
                  <a:gd name="connsiteX74" fmla="*/ 209550 w 996315"/>
                  <a:gd name="connsiteY74" fmla="*/ 651510 h 687706"/>
                  <a:gd name="connsiteX75" fmla="*/ 148590 w 996315"/>
                  <a:gd name="connsiteY75" fmla="*/ 662940 h 687706"/>
                  <a:gd name="connsiteX76" fmla="*/ 133350 w 996315"/>
                  <a:gd name="connsiteY76" fmla="*/ 645795 h 687706"/>
                  <a:gd name="connsiteX77" fmla="*/ 137160 w 996315"/>
                  <a:gd name="connsiteY77" fmla="*/ 542925 h 687706"/>
                  <a:gd name="connsiteX78" fmla="*/ 240030 w 996315"/>
                  <a:gd name="connsiteY78" fmla="*/ 474345 h 687706"/>
                  <a:gd name="connsiteX79" fmla="*/ 236220 w 996315"/>
                  <a:gd name="connsiteY79" fmla="*/ 421005 h 687706"/>
                  <a:gd name="connsiteX80" fmla="*/ 112395 w 996315"/>
                  <a:gd name="connsiteY80" fmla="*/ 506730 h 687706"/>
                  <a:gd name="connsiteX81" fmla="*/ 102870 w 996315"/>
                  <a:gd name="connsiteY81" fmla="*/ 647700 h 687706"/>
                  <a:gd name="connsiteX82" fmla="*/ 78105 w 996315"/>
                  <a:gd name="connsiteY82" fmla="*/ 649605 h 687706"/>
                  <a:gd name="connsiteX83" fmla="*/ 83820 w 996315"/>
                  <a:gd name="connsiteY83" fmla="*/ 497205 h 687706"/>
                  <a:gd name="connsiteX84" fmla="*/ 59055 w 996315"/>
                  <a:gd name="connsiteY84" fmla="*/ 449580 h 687706"/>
                  <a:gd name="connsiteX85" fmla="*/ 60960 w 996315"/>
                  <a:gd name="connsiteY85" fmla="*/ 377190 h 687706"/>
                  <a:gd name="connsiteX86" fmla="*/ 78105 w 996315"/>
                  <a:gd name="connsiteY86" fmla="*/ 356235 h 687706"/>
                  <a:gd name="connsiteX87" fmla="*/ 78105 w 996315"/>
                  <a:gd name="connsiteY87" fmla="*/ 270510 h 687706"/>
                  <a:gd name="connsiteX88" fmla="*/ 127635 w 996315"/>
                  <a:gd name="connsiteY88" fmla="*/ 182880 h 687706"/>
                  <a:gd name="connsiteX89" fmla="*/ 388620 w 996315"/>
                  <a:gd name="connsiteY89" fmla="*/ 255270 h 687706"/>
                  <a:gd name="connsiteX90" fmla="*/ 384810 w 996315"/>
                  <a:gd name="connsiteY90" fmla="*/ 224790 h 687706"/>
                  <a:gd name="connsiteX91" fmla="*/ 186690 w 996315"/>
                  <a:gd name="connsiteY91" fmla="*/ 161925 h 687706"/>
                  <a:gd name="connsiteX92" fmla="*/ 108585 w 996315"/>
                  <a:gd name="connsiteY92" fmla="*/ 142875 h 687706"/>
                  <a:gd name="connsiteX93" fmla="*/ 76200 w 996315"/>
                  <a:gd name="connsiteY93" fmla="*/ 209550 h 68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96315" h="687706">
                    <a:moveTo>
                      <a:pt x="76200" y="209550"/>
                    </a:moveTo>
                    <a:lnTo>
                      <a:pt x="74295" y="135255"/>
                    </a:lnTo>
                    <a:lnTo>
                      <a:pt x="49530" y="104775"/>
                    </a:lnTo>
                    <a:lnTo>
                      <a:pt x="0" y="68580"/>
                    </a:lnTo>
                    <a:lnTo>
                      <a:pt x="3810" y="40005"/>
                    </a:lnTo>
                    <a:lnTo>
                      <a:pt x="30480" y="72390"/>
                    </a:lnTo>
                    <a:lnTo>
                      <a:pt x="45720" y="78105"/>
                    </a:lnTo>
                    <a:lnTo>
                      <a:pt x="47625" y="43815"/>
                    </a:lnTo>
                    <a:lnTo>
                      <a:pt x="36195" y="15240"/>
                    </a:lnTo>
                    <a:lnTo>
                      <a:pt x="158115" y="0"/>
                    </a:lnTo>
                    <a:lnTo>
                      <a:pt x="169545" y="38100"/>
                    </a:lnTo>
                    <a:lnTo>
                      <a:pt x="175260" y="78105"/>
                    </a:lnTo>
                    <a:lnTo>
                      <a:pt x="190500" y="81915"/>
                    </a:lnTo>
                    <a:lnTo>
                      <a:pt x="200025" y="26670"/>
                    </a:lnTo>
                    <a:lnTo>
                      <a:pt x="190500" y="3810"/>
                    </a:lnTo>
                    <a:lnTo>
                      <a:pt x="302895" y="3810"/>
                    </a:lnTo>
                    <a:lnTo>
                      <a:pt x="306705" y="20955"/>
                    </a:lnTo>
                    <a:lnTo>
                      <a:pt x="438150" y="30480"/>
                    </a:lnTo>
                    <a:lnTo>
                      <a:pt x="499110" y="68580"/>
                    </a:lnTo>
                    <a:lnTo>
                      <a:pt x="415290" y="47625"/>
                    </a:lnTo>
                    <a:lnTo>
                      <a:pt x="312420" y="41910"/>
                    </a:lnTo>
                    <a:lnTo>
                      <a:pt x="257175" y="38100"/>
                    </a:lnTo>
                    <a:lnTo>
                      <a:pt x="251460" y="68580"/>
                    </a:lnTo>
                    <a:lnTo>
                      <a:pt x="398145" y="76200"/>
                    </a:lnTo>
                    <a:lnTo>
                      <a:pt x="478155" y="95250"/>
                    </a:lnTo>
                    <a:lnTo>
                      <a:pt x="520065" y="110490"/>
                    </a:lnTo>
                    <a:lnTo>
                      <a:pt x="767715" y="272415"/>
                    </a:lnTo>
                    <a:lnTo>
                      <a:pt x="887730" y="342900"/>
                    </a:lnTo>
                    <a:lnTo>
                      <a:pt x="821055" y="333375"/>
                    </a:lnTo>
                    <a:lnTo>
                      <a:pt x="760095" y="302895"/>
                    </a:lnTo>
                    <a:lnTo>
                      <a:pt x="857250" y="369570"/>
                    </a:lnTo>
                    <a:lnTo>
                      <a:pt x="931545" y="401955"/>
                    </a:lnTo>
                    <a:lnTo>
                      <a:pt x="996315" y="401955"/>
                    </a:lnTo>
                    <a:lnTo>
                      <a:pt x="981075" y="432435"/>
                    </a:lnTo>
                    <a:lnTo>
                      <a:pt x="925830" y="466725"/>
                    </a:lnTo>
                    <a:lnTo>
                      <a:pt x="849630" y="441960"/>
                    </a:lnTo>
                    <a:lnTo>
                      <a:pt x="668655" y="346710"/>
                    </a:lnTo>
                    <a:lnTo>
                      <a:pt x="601980" y="280035"/>
                    </a:lnTo>
                    <a:lnTo>
                      <a:pt x="548640" y="262890"/>
                    </a:lnTo>
                    <a:lnTo>
                      <a:pt x="520065" y="291465"/>
                    </a:lnTo>
                    <a:lnTo>
                      <a:pt x="502920" y="323850"/>
                    </a:lnTo>
                    <a:lnTo>
                      <a:pt x="518160" y="363855"/>
                    </a:lnTo>
                    <a:lnTo>
                      <a:pt x="556260" y="413385"/>
                    </a:lnTo>
                    <a:lnTo>
                      <a:pt x="581025" y="466725"/>
                    </a:lnTo>
                    <a:lnTo>
                      <a:pt x="586740" y="508635"/>
                    </a:lnTo>
                    <a:lnTo>
                      <a:pt x="592455" y="556260"/>
                    </a:lnTo>
                    <a:lnTo>
                      <a:pt x="592455" y="582930"/>
                    </a:lnTo>
                    <a:lnTo>
                      <a:pt x="565785" y="575310"/>
                    </a:lnTo>
                    <a:lnTo>
                      <a:pt x="537210" y="554355"/>
                    </a:lnTo>
                    <a:lnTo>
                      <a:pt x="546735" y="588645"/>
                    </a:lnTo>
                    <a:lnTo>
                      <a:pt x="586740" y="603885"/>
                    </a:lnTo>
                    <a:cubicBezTo>
                      <a:pt x="604487" y="609801"/>
                      <a:pt x="603885" y="603576"/>
                      <a:pt x="603885" y="611505"/>
                    </a:cubicBezTo>
                    <a:lnTo>
                      <a:pt x="630555" y="628650"/>
                    </a:lnTo>
                    <a:lnTo>
                      <a:pt x="645795" y="636270"/>
                    </a:lnTo>
                    <a:lnTo>
                      <a:pt x="676275" y="655320"/>
                    </a:lnTo>
                    <a:lnTo>
                      <a:pt x="699135" y="664845"/>
                    </a:lnTo>
                    <a:lnTo>
                      <a:pt x="674370" y="685800"/>
                    </a:lnTo>
                    <a:cubicBezTo>
                      <a:pt x="654056" y="687831"/>
                      <a:pt x="661702" y="687705"/>
                      <a:pt x="651510" y="687705"/>
                    </a:cubicBezTo>
                    <a:lnTo>
                      <a:pt x="617220" y="680085"/>
                    </a:lnTo>
                    <a:cubicBezTo>
                      <a:pt x="598835" y="675999"/>
                      <a:pt x="605929" y="676275"/>
                      <a:pt x="596265" y="676275"/>
                    </a:cubicBezTo>
                    <a:lnTo>
                      <a:pt x="558165" y="661035"/>
                    </a:lnTo>
                    <a:cubicBezTo>
                      <a:pt x="540143" y="657030"/>
                      <a:pt x="545160" y="661365"/>
                      <a:pt x="539115" y="655320"/>
                    </a:cubicBezTo>
                    <a:lnTo>
                      <a:pt x="502920" y="643890"/>
                    </a:lnTo>
                    <a:cubicBezTo>
                      <a:pt x="486074" y="635467"/>
                      <a:pt x="491696" y="640286"/>
                      <a:pt x="483870" y="632460"/>
                    </a:cubicBezTo>
                    <a:lnTo>
                      <a:pt x="457200" y="590550"/>
                    </a:lnTo>
                    <a:lnTo>
                      <a:pt x="424815" y="501015"/>
                    </a:lnTo>
                    <a:lnTo>
                      <a:pt x="394335" y="491490"/>
                    </a:lnTo>
                    <a:lnTo>
                      <a:pt x="396240" y="537210"/>
                    </a:lnTo>
                    <a:lnTo>
                      <a:pt x="400050" y="581025"/>
                    </a:lnTo>
                    <a:lnTo>
                      <a:pt x="394335" y="622935"/>
                    </a:lnTo>
                    <a:lnTo>
                      <a:pt x="371475" y="647700"/>
                    </a:lnTo>
                    <a:lnTo>
                      <a:pt x="360045" y="661035"/>
                    </a:lnTo>
                    <a:lnTo>
                      <a:pt x="318135" y="666750"/>
                    </a:lnTo>
                    <a:lnTo>
                      <a:pt x="297180" y="664845"/>
                    </a:lnTo>
                    <a:lnTo>
                      <a:pt x="209550" y="651510"/>
                    </a:lnTo>
                    <a:lnTo>
                      <a:pt x="148590" y="662940"/>
                    </a:lnTo>
                    <a:lnTo>
                      <a:pt x="133350" y="645795"/>
                    </a:lnTo>
                    <a:lnTo>
                      <a:pt x="137160" y="542925"/>
                    </a:lnTo>
                    <a:lnTo>
                      <a:pt x="240030" y="474345"/>
                    </a:lnTo>
                    <a:lnTo>
                      <a:pt x="236220" y="421005"/>
                    </a:lnTo>
                    <a:lnTo>
                      <a:pt x="112395" y="506730"/>
                    </a:lnTo>
                    <a:lnTo>
                      <a:pt x="102870" y="647700"/>
                    </a:lnTo>
                    <a:lnTo>
                      <a:pt x="78105" y="649605"/>
                    </a:lnTo>
                    <a:lnTo>
                      <a:pt x="83820" y="497205"/>
                    </a:lnTo>
                    <a:lnTo>
                      <a:pt x="59055" y="449580"/>
                    </a:lnTo>
                    <a:lnTo>
                      <a:pt x="60960" y="377190"/>
                    </a:lnTo>
                    <a:lnTo>
                      <a:pt x="78105" y="356235"/>
                    </a:lnTo>
                    <a:lnTo>
                      <a:pt x="78105" y="270510"/>
                    </a:lnTo>
                    <a:lnTo>
                      <a:pt x="127635" y="182880"/>
                    </a:lnTo>
                    <a:lnTo>
                      <a:pt x="388620" y="255270"/>
                    </a:lnTo>
                    <a:lnTo>
                      <a:pt x="384810" y="224790"/>
                    </a:lnTo>
                    <a:lnTo>
                      <a:pt x="186690" y="161925"/>
                    </a:lnTo>
                    <a:lnTo>
                      <a:pt x="108585" y="142875"/>
                    </a:lnTo>
                    <a:lnTo>
                      <a:pt x="76200" y="20955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910927" y="4241074"/>
                <a:ext cx="1563864" cy="1047750"/>
              </a:xfrm>
              <a:custGeom>
                <a:avLst/>
                <a:gdLst>
                  <a:gd name="connsiteX0" fmla="*/ 120015 w 1476375"/>
                  <a:gd name="connsiteY0" fmla="*/ 112395 h 1047750"/>
                  <a:gd name="connsiteX1" fmla="*/ 0 w 1476375"/>
                  <a:gd name="connsiteY1" fmla="*/ 114300 h 1047750"/>
                  <a:gd name="connsiteX2" fmla="*/ 30480 w 1476375"/>
                  <a:gd name="connsiteY2" fmla="*/ 154305 h 1047750"/>
                  <a:gd name="connsiteX3" fmla="*/ 55245 w 1476375"/>
                  <a:gd name="connsiteY3" fmla="*/ 188595 h 1047750"/>
                  <a:gd name="connsiteX4" fmla="*/ 87630 w 1476375"/>
                  <a:gd name="connsiteY4" fmla="*/ 228600 h 1047750"/>
                  <a:gd name="connsiteX5" fmla="*/ 110490 w 1476375"/>
                  <a:gd name="connsiteY5" fmla="*/ 257175 h 1047750"/>
                  <a:gd name="connsiteX6" fmla="*/ 135255 w 1476375"/>
                  <a:gd name="connsiteY6" fmla="*/ 283845 h 1047750"/>
                  <a:gd name="connsiteX7" fmla="*/ 150495 w 1476375"/>
                  <a:gd name="connsiteY7" fmla="*/ 310515 h 1047750"/>
                  <a:gd name="connsiteX8" fmla="*/ 158115 w 1476375"/>
                  <a:gd name="connsiteY8" fmla="*/ 327660 h 1047750"/>
                  <a:gd name="connsiteX9" fmla="*/ 167640 w 1476375"/>
                  <a:gd name="connsiteY9" fmla="*/ 352425 h 1047750"/>
                  <a:gd name="connsiteX10" fmla="*/ 171450 w 1476375"/>
                  <a:gd name="connsiteY10" fmla="*/ 377190 h 1047750"/>
                  <a:gd name="connsiteX11" fmla="*/ 192405 w 1476375"/>
                  <a:gd name="connsiteY11" fmla="*/ 379095 h 1047750"/>
                  <a:gd name="connsiteX12" fmla="*/ 236220 w 1476375"/>
                  <a:gd name="connsiteY12" fmla="*/ 381000 h 1047750"/>
                  <a:gd name="connsiteX13" fmla="*/ 260985 w 1476375"/>
                  <a:gd name="connsiteY13" fmla="*/ 381000 h 1047750"/>
                  <a:gd name="connsiteX14" fmla="*/ 274320 w 1476375"/>
                  <a:gd name="connsiteY14" fmla="*/ 381000 h 1047750"/>
                  <a:gd name="connsiteX15" fmla="*/ 270510 w 1476375"/>
                  <a:gd name="connsiteY15" fmla="*/ 405765 h 1047750"/>
                  <a:gd name="connsiteX16" fmla="*/ 249555 w 1476375"/>
                  <a:gd name="connsiteY16" fmla="*/ 417195 h 1047750"/>
                  <a:gd name="connsiteX17" fmla="*/ 186690 w 1476375"/>
                  <a:gd name="connsiteY17" fmla="*/ 419100 h 1047750"/>
                  <a:gd name="connsiteX18" fmla="*/ 192405 w 1476375"/>
                  <a:gd name="connsiteY18" fmla="*/ 441960 h 1047750"/>
                  <a:gd name="connsiteX19" fmla="*/ 224790 w 1476375"/>
                  <a:gd name="connsiteY19" fmla="*/ 445770 h 1047750"/>
                  <a:gd name="connsiteX20" fmla="*/ 281940 w 1476375"/>
                  <a:gd name="connsiteY20" fmla="*/ 436245 h 1047750"/>
                  <a:gd name="connsiteX21" fmla="*/ 327660 w 1476375"/>
                  <a:gd name="connsiteY21" fmla="*/ 419100 h 1047750"/>
                  <a:gd name="connsiteX22" fmla="*/ 373380 w 1476375"/>
                  <a:gd name="connsiteY22" fmla="*/ 390525 h 1047750"/>
                  <a:gd name="connsiteX23" fmla="*/ 409575 w 1476375"/>
                  <a:gd name="connsiteY23" fmla="*/ 375285 h 1047750"/>
                  <a:gd name="connsiteX24" fmla="*/ 443865 w 1476375"/>
                  <a:gd name="connsiteY24" fmla="*/ 396240 h 1047750"/>
                  <a:gd name="connsiteX25" fmla="*/ 468630 w 1476375"/>
                  <a:gd name="connsiteY25" fmla="*/ 417195 h 1047750"/>
                  <a:gd name="connsiteX26" fmla="*/ 483870 w 1476375"/>
                  <a:gd name="connsiteY26" fmla="*/ 426720 h 1047750"/>
                  <a:gd name="connsiteX27" fmla="*/ 508635 w 1476375"/>
                  <a:gd name="connsiteY27" fmla="*/ 438150 h 1047750"/>
                  <a:gd name="connsiteX28" fmla="*/ 516255 w 1476375"/>
                  <a:gd name="connsiteY28" fmla="*/ 447675 h 1047750"/>
                  <a:gd name="connsiteX29" fmla="*/ 495300 w 1476375"/>
                  <a:gd name="connsiteY29" fmla="*/ 468630 h 1047750"/>
                  <a:gd name="connsiteX30" fmla="*/ 457200 w 1476375"/>
                  <a:gd name="connsiteY30" fmla="*/ 451485 h 1047750"/>
                  <a:gd name="connsiteX31" fmla="*/ 415290 w 1476375"/>
                  <a:gd name="connsiteY31" fmla="*/ 428625 h 1047750"/>
                  <a:gd name="connsiteX32" fmla="*/ 415290 w 1476375"/>
                  <a:gd name="connsiteY32" fmla="*/ 428625 h 1047750"/>
                  <a:gd name="connsiteX33" fmla="*/ 392430 w 1476375"/>
                  <a:gd name="connsiteY33" fmla="*/ 417195 h 1047750"/>
                  <a:gd name="connsiteX34" fmla="*/ 356235 w 1476375"/>
                  <a:gd name="connsiteY34" fmla="*/ 449580 h 1047750"/>
                  <a:gd name="connsiteX35" fmla="*/ 318135 w 1476375"/>
                  <a:gd name="connsiteY35" fmla="*/ 468630 h 1047750"/>
                  <a:gd name="connsiteX36" fmla="*/ 283845 w 1476375"/>
                  <a:gd name="connsiteY36" fmla="*/ 480060 h 1047750"/>
                  <a:gd name="connsiteX37" fmla="*/ 264795 w 1476375"/>
                  <a:gd name="connsiteY37" fmla="*/ 483870 h 1047750"/>
                  <a:gd name="connsiteX38" fmla="*/ 285750 w 1476375"/>
                  <a:gd name="connsiteY38" fmla="*/ 518160 h 1047750"/>
                  <a:gd name="connsiteX39" fmla="*/ 295275 w 1476375"/>
                  <a:gd name="connsiteY39" fmla="*/ 544830 h 1047750"/>
                  <a:gd name="connsiteX40" fmla="*/ 304800 w 1476375"/>
                  <a:gd name="connsiteY40" fmla="*/ 563880 h 1047750"/>
                  <a:gd name="connsiteX41" fmla="*/ 327660 w 1476375"/>
                  <a:gd name="connsiteY41" fmla="*/ 584835 h 1047750"/>
                  <a:gd name="connsiteX42" fmla="*/ 346710 w 1476375"/>
                  <a:gd name="connsiteY42" fmla="*/ 598170 h 1047750"/>
                  <a:gd name="connsiteX43" fmla="*/ 356235 w 1476375"/>
                  <a:gd name="connsiteY43" fmla="*/ 601980 h 1047750"/>
                  <a:gd name="connsiteX44" fmla="*/ 379095 w 1476375"/>
                  <a:gd name="connsiteY44" fmla="*/ 615315 h 1047750"/>
                  <a:gd name="connsiteX45" fmla="*/ 409575 w 1476375"/>
                  <a:gd name="connsiteY45" fmla="*/ 613410 h 1047750"/>
                  <a:gd name="connsiteX46" fmla="*/ 422910 w 1476375"/>
                  <a:gd name="connsiteY46" fmla="*/ 592455 h 1047750"/>
                  <a:gd name="connsiteX47" fmla="*/ 438150 w 1476375"/>
                  <a:gd name="connsiteY47" fmla="*/ 563880 h 1047750"/>
                  <a:gd name="connsiteX48" fmla="*/ 451485 w 1476375"/>
                  <a:gd name="connsiteY48" fmla="*/ 544830 h 1047750"/>
                  <a:gd name="connsiteX49" fmla="*/ 462915 w 1476375"/>
                  <a:gd name="connsiteY49" fmla="*/ 567690 h 1047750"/>
                  <a:gd name="connsiteX50" fmla="*/ 461010 w 1476375"/>
                  <a:gd name="connsiteY50" fmla="*/ 584835 h 1047750"/>
                  <a:gd name="connsiteX51" fmla="*/ 451485 w 1476375"/>
                  <a:gd name="connsiteY51" fmla="*/ 613410 h 1047750"/>
                  <a:gd name="connsiteX52" fmla="*/ 447675 w 1476375"/>
                  <a:gd name="connsiteY52" fmla="*/ 634365 h 1047750"/>
                  <a:gd name="connsiteX53" fmla="*/ 461010 w 1476375"/>
                  <a:gd name="connsiteY53" fmla="*/ 651510 h 1047750"/>
                  <a:gd name="connsiteX54" fmla="*/ 478155 w 1476375"/>
                  <a:gd name="connsiteY54" fmla="*/ 659130 h 1047750"/>
                  <a:gd name="connsiteX55" fmla="*/ 493395 w 1476375"/>
                  <a:gd name="connsiteY55" fmla="*/ 664845 h 1047750"/>
                  <a:gd name="connsiteX56" fmla="*/ 506730 w 1476375"/>
                  <a:gd name="connsiteY56" fmla="*/ 674370 h 1047750"/>
                  <a:gd name="connsiteX57" fmla="*/ 523875 w 1476375"/>
                  <a:gd name="connsiteY57" fmla="*/ 681990 h 1047750"/>
                  <a:gd name="connsiteX58" fmla="*/ 552450 w 1476375"/>
                  <a:gd name="connsiteY58" fmla="*/ 687705 h 1047750"/>
                  <a:gd name="connsiteX59" fmla="*/ 582930 w 1476375"/>
                  <a:gd name="connsiteY59" fmla="*/ 689610 h 1047750"/>
                  <a:gd name="connsiteX60" fmla="*/ 613410 w 1476375"/>
                  <a:gd name="connsiteY60" fmla="*/ 670560 h 1047750"/>
                  <a:gd name="connsiteX61" fmla="*/ 638175 w 1476375"/>
                  <a:gd name="connsiteY61" fmla="*/ 657225 h 1047750"/>
                  <a:gd name="connsiteX62" fmla="*/ 655320 w 1476375"/>
                  <a:gd name="connsiteY62" fmla="*/ 653415 h 1047750"/>
                  <a:gd name="connsiteX63" fmla="*/ 666750 w 1476375"/>
                  <a:gd name="connsiteY63" fmla="*/ 643890 h 1047750"/>
                  <a:gd name="connsiteX64" fmla="*/ 706755 w 1476375"/>
                  <a:gd name="connsiteY64" fmla="*/ 668655 h 1047750"/>
                  <a:gd name="connsiteX65" fmla="*/ 721995 w 1476375"/>
                  <a:gd name="connsiteY65" fmla="*/ 676275 h 1047750"/>
                  <a:gd name="connsiteX66" fmla="*/ 727710 w 1476375"/>
                  <a:gd name="connsiteY66" fmla="*/ 680085 h 1047750"/>
                  <a:gd name="connsiteX67" fmla="*/ 733425 w 1476375"/>
                  <a:gd name="connsiteY67" fmla="*/ 685800 h 1047750"/>
                  <a:gd name="connsiteX68" fmla="*/ 744855 w 1476375"/>
                  <a:gd name="connsiteY68" fmla="*/ 699135 h 1047750"/>
                  <a:gd name="connsiteX69" fmla="*/ 744855 w 1476375"/>
                  <a:gd name="connsiteY69" fmla="*/ 704850 h 1047750"/>
                  <a:gd name="connsiteX70" fmla="*/ 731520 w 1476375"/>
                  <a:gd name="connsiteY70" fmla="*/ 718185 h 1047750"/>
                  <a:gd name="connsiteX71" fmla="*/ 708660 w 1476375"/>
                  <a:gd name="connsiteY71" fmla="*/ 714375 h 1047750"/>
                  <a:gd name="connsiteX72" fmla="*/ 697230 w 1476375"/>
                  <a:gd name="connsiteY72" fmla="*/ 693420 h 1047750"/>
                  <a:gd name="connsiteX73" fmla="*/ 678180 w 1476375"/>
                  <a:gd name="connsiteY73" fmla="*/ 689610 h 1047750"/>
                  <a:gd name="connsiteX74" fmla="*/ 651510 w 1476375"/>
                  <a:gd name="connsiteY74" fmla="*/ 683895 h 1047750"/>
                  <a:gd name="connsiteX75" fmla="*/ 628650 w 1476375"/>
                  <a:gd name="connsiteY75" fmla="*/ 693420 h 1047750"/>
                  <a:gd name="connsiteX76" fmla="*/ 609600 w 1476375"/>
                  <a:gd name="connsiteY76" fmla="*/ 712470 h 1047750"/>
                  <a:gd name="connsiteX77" fmla="*/ 622935 w 1476375"/>
                  <a:gd name="connsiteY77" fmla="*/ 737235 h 1047750"/>
                  <a:gd name="connsiteX78" fmla="*/ 641985 w 1476375"/>
                  <a:gd name="connsiteY78" fmla="*/ 750570 h 1047750"/>
                  <a:gd name="connsiteX79" fmla="*/ 670560 w 1476375"/>
                  <a:gd name="connsiteY79" fmla="*/ 754380 h 1047750"/>
                  <a:gd name="connsiteX80" fmla="*/ 689610 w 1476375"/>
                  <a:gd name="connsiteY80" fmla="*/ 752475 h 1047750"/>
                  <a:gd name="connsiteX81" fmla="*/ 693420 w 1476375"/>
                  <a:gd name="connsiteY81" fmla="*/ 763905 h 1047750"/>
                  <a:gd name="connsiteX82" fmla="*/ 697230 w 1476375"/>
                  <a:gd name="connsiteY82" fmla="*/ 782955 h 1047750"/>
                  <a:gd name="connsiteX83" fmla="*/ 699135 w 1476375"/>
                  <a:gd name="connsiteY83" fmla="*/ 786765 h 1047750"/>
                  <a:gd name="connsiteX84" fmla="*/ 712470 w 1476375"/>
                  <a:gd name="connsiteY84" fmla="*/ 800100 h 1047750"/>
                  <a:gd name="connsiteX85" fmla="*/ 731520 w 1476375"/>
                  <a:gd name="connsiteY85" fmla="*/ 811530 h 1047750"/>
                  <a:gd name="connsiteX86" fmla="*/ 750570 w 1476375"/>
                  <a:gd name="connsiteY86" fmla="*/ 821055 h 1047750"/>
                  <a:gd name="connsiteX87" fmla="*/ 777240 w 1476375"/>
                  <a:gd name="connsiteY87" fmla="*/ 819150 h 1047750"/>
                  <a:gd name="connsiteX88" fmla="*/ 805815 w 1476375"/>
                  <a:gd name="connsiteY88" fmla="*/ 809625 h 1047750"/>
                  <a:gd name="connsiteX89" fmla="*/ 792480 w 1476375"/>
                  <a:gd name="connsiteY89" fmla="*/ 832485 h 1047750"/>
                  <a:gd name="connsiteX90" fmla="*/ 792480 w 1476375"/>
                  <a:gd name="connsiteY90" fmla="*/ 853440 h 1047750"/>
                  <a:gd name="connsiteX91" fmla="*/ 874395 w 1476375"/>
                  <a:gd name="connsiteY91" fmla="*/ 693420 h 1047750"/>
                  <a:gd name="connsiteX92" fmla="*/ 893445 w 1476375"/>
                  <a:gd name="connsiteY92" fmla="*/ 702945 h 1047750"/>
                  <a:gd name="connsiteX93" fmla="*/ 899160 w 1476375"/>
                  <a:gd name="connsiteY93" fmla="*/ 725805 h 1047750"/>
                  <a:gd name="connsiteX94" fmla="*/ 925830 w 1476375"/>
                  <a:gd name="connsiteY94" fmla="*/ 741045 h 1047750"/>
                  <a:gd name="connsiteX95" fmla="*/ 1476375 w 1476375"/>
                  <a:gd name="connsiteY95" fmla="*/ 1047750 h 1047750"/>
                  <a:gd name="connsiteX96" fmla="*/ 1468755 w 1476375"/>
                  <a:gd name="connsiteY96" fmla="*/ 1007745 h 1047750"/>
                  <a:gd name="connsiteX97" fmla="*/ 1459230 w 1476375"/>
                  <a:gd name="connsiteY97" fmla="*/ 988695 h 1047750"/>
                  <a:gd name="connsiteX98" fmla="*/ 1388745 w 1476375"/>
                  <a:gd name="connsiteY98" fmla="*/ 897255 h 1047750"/>
                  <a:gd name="connsiteX99" fmla="*/ 1344930 w 1476375"/>
                  <a:gd name="connsiteY99" fmla="*/ 855345 h 1047750"/>
                  <a:gd name="connsiteX100" fmla="*/ 1333500 w 1476375"/>
                  <a:gd name="connsiteY100" fmla="*/ 826770 h 1047750"/>
                  <a:gd name="connsiteX101" fmla="*/ 1320165 w 1476375"/>
                  <a:gd name="connsiteY101" fmla="*/ 809625 h 1047750"/>
                  <a:gd name="connsiteX102" fmla="*/ 1304925 w 1476375"/>
                  <a:gd name="connsiteY102" fmla="*/ 798195 h 1047750"/>
                  <a:gd name="connsiteX103" fmla="*/ 1249680 w 1476375"/>
                  <a:gd name="connsiteY103" fmla="*/ 802005 h 1047750"/>
                  <a:gd name="connsiteX104" fmla="*/ 1223010 w 1476375"/>
                  <a:gd name="connsiteY104" fmla="*/ 803910 h 1047750"/>
                  <a:gd name="connsiteX105" fmla="*/ 1133475 w 1476375"/>
                  <a:gd name="connsiteY105" fmla="*/ 796290 h 1047750"/>
                  <a:gd name="connsiteX106" fmla="*/ 1108710 w 1476375"/>
                  <a:gd name="connsiteY106" fmla="*/ 794385 h 1047750"/>
                  <a:gd name="connsiteX107" fmla="*/ 1095375 w 1476375"/>
                  <a:gd name="connsiteY107" fmla="*/ 788670 h 1047750"/>
                  <a:gd name="connsiteX108" fmla="*/ 1082040 w 1476375"/>
                  <a:gd name="connsiteY108" fmla="*/ 771525 h 1047750"/>
                  <a:gd name="connsiteX109" fmla="*/ 1143000 w 1476375"/>
                  <a:gd name="connsiteY109" fmla="*/ 769620 h 1047750"/>
                  <a:gd name="connsiteX110" fmla="*/ 1224915 w 1476375"/>
                  <a:gd name="connsiteY110" fmla="*/ 767715 h 1047750"/>
                  <a:gd name="connsiteX111" fmla="*/ 1272540 w 1476375"/>
                  <a:gd name="connsiteY111" fmla="*/ 767715 h 1047750"/>
                  <a:gd name="connsiteX112" fmla="*/ 1295400 w 1476375"/>
                  <a:gd name="connsiteY112" fmla="*/ 758190 h 1047750"/>
                  <a:gd name="connsiteX113" fmla="*/ 1291590 w 1476375"/>
                  <a:gd name="connsiteY113" fmla="*/ 701040 h 1047750"/>
                  <a:gd name="connsiteX114" fmla="*/ 1274445 w 1476375"/>
                  <a:gd name="connsiteY114" fmla="*/ 647700 h 1047750"/>
                  <a:gd name="connsiteX115" fmla="*/ 1270635 w 1476375"/>
                  <a:gd name="connsiteY115" fmla="*/ 630555 h 1047750"/>
                  <a:gd name="connsiteX116" fmla="*/ 1266825 w 1476375"/>
                  <a:gd name="connsiteY116" fmla="*/ 622935 h 1047750"/>
                  <a:gd name="connsiteX117" fmla="*/ 1243965 w 1476375"/>
                  <a:gd name="connsiteY117" fmla="*/ 575310 h 1047750"/>
                  <a:gd name="connsiteX118" fmla="*/ 1238250 w 1476375"/>
                  <a:gd name="connsiteY118" fmla="*/ 560070 h 1047750"/>
                  <a:gd name="connsiteX119" fmla="*/ 1236345 w 1476375"/>
                  <a:gd name="connsiteY119" fmla="*/ 552450 h 1047750"/>
                  <a:gd name="connsiteX120" fmla="*/ 1230630 w 1476375"/>
                  <a:gd name="connsiteY120" fmla="*/ 541020 h 1047750"/>
                  <a:gd name="connsiteX121" fmla="*/ 1209675 w 1476375"/>
                  <a:gd name="connsiteY121" fmla="*/ 481965 h 1047750"/>
                  <a:gd name="connsiteX122" fmla="*/ 1202055 w 1476375"/>
                  <a:gd name="connsiteY122" fmla="*/ 464820 h 1047750"/>
                  <a:gd name="connsiteX123" fmla="*/ 1198245 w 1476375"/>
                  <a:gd name="connsiteY123" fmla="*/ 455295 h 1047750"/>
                  <a:gd name="connsiteX124" fmla="*/ 1188720 w 1476375"/>
                  <a:gd name="connsiteY124" fmla="*/ 440055 h 1047750"/>
                  <a:gd name="connsiteX125" fmla="*/ 1169670 w 1476375"/>
                  <a:gd name="connsiteY125" fmla="*/ 396240 h 1047750"/>
                  <a:gd name="connsiteX126" fmla="*/ 1072515 w 1476375"/>
                  <a:gd name="connsiteY126" fmla="*/ 238125 h 1047750"/>
                  <a:gd name="connsiteX127" fmla="*/ 1097280 w 1476375"/>
                  <a:gd name="connsiteY127" fmla="*/ 228600 h 1047750"/>
                  <a:gd name="connsiteX128" fmla="*/ 1171575 w 1476375"/>
                  <a:gd name="connsiteY128" fmla="*/ 346710 h 1047750"/>
                  <a:gd name="connsiteX129" fmla="*/ 1179195 w 1476375"/>
                  <a:gd name="connsiteY129" fmla="*/ 361950 h 1047750"/>
                  <a:gd name="connsiteX130" fmla="*/ 1181100 w 1476375"/>
                  <a:gd name="connsiteY130" fmla="*/ 367665 h 1047750"/>
                  <a:gd name="connsiteX131" fmla="*/ 1186815 w 1476375"/>
                  <a:gd name="connsiteY131" fmla="*/ 373380 h 1047750"/>
                  <a:gd name="connsiteX132" fmla="*/ 1217295 w 1476375"/>
                  <a:gd name="connsiteY132" fmla="*/ 436245 h 1047750"/>
                  <a:gd name="connsiteX133" fmla="*/ 1268730 w 1476375"/>
                  <a:gd name="connsiteY133" fmla="*/ 455295 h 1047750"/>
                  <a:gd name="connsiteX134" fmla="*/ 1306830 w 1476375"/>
                  <a:gd name="connsiteY134" fmla="*/ 462915 h 1047750"/>
                  <a:gd name="connsiteX135" fmla="*/ 1329690 w 1476375"/>
                  <a:gd name="connsiteY135" fmla="*/ 470535 h 1047750"/>
                  <a:gd name="connsiteX136" fmla="*/ 1363980 w 1476375"/>
                  <a:gd name="connsiteY136" fmla="*/ 485775 h 1047750"/>
                  <a:gd name="connsiteX137" fmla="*/ 1381125 w 1476375"/>
                  <a:gd name="connsiteY137" fmla="*/ 493395 h 1047750"/>
                  <a:gd name="connsiteX138" fmla="*/ 1396365 w 1476375"/>
                  <a:gd name="connsiteY138" fmla="*/ 230505 h 1047750"/>
                  <a:gd name="connsiteX139" fmla="*/ 1358265 w 1476375"/>
                  <a:gd name="connsiteY139" fmla="*/ 276225 h 1047750"/>
                  <a:gd name="connsiteX140" fmla="*/ 1303020 w 1476375"/>
                  <a:gd name="connsiteY140" fmla="*/ 300990 h 1047750"/>
                  <a:gd name="connsiteX141" fmla="*/ 1263015 w 1476375"/>
                  <a:gd name="connsiteY141" fmla="*/ 316230 h 1047750"/>
                  <a:gd name="connsiteX142" fmla="*/ 1242060 w 1476375"/>
                  <a:gd name="connsiteY142" fmla="*/ 299085 h 1047750"/>
                  <a:gd name="connsiteX143" fmla="*/ 1335405 w 1476375"/>
                  <a:gd name="connsiteY143" fmla="*/ 243840 h 1047750"/>
                  <a:gd name="connsiteX144" fmla="*/ 1360170 w 1476375"/>
                  <a:gd name="connsiteY144" fmla="*/ 222885 h 1047750"/>
                  <a:gd name="connsiteX145" fmla="*/ 1358265 w 1476375"/>
                  <a:gd name="connsiteY145" fmla="*/ 203835 h 1047750"/>
                  <a:gd name="connsiteX146" fmla="*/ 1249680 w 1476375"/>
                  <a:gd name="connsiteY146" fmla="*/ 156210 h 1047750"/>
                  <a:gd name="connsiteX147" fmla="*/ 1232535 w 1476375"/>
                  <a:gd name="connsiteY147" fmla="*/ 152400 h 1047750"/>
                  <a:gd name="connsiteX148" fmla="*/ 1224915 w 1476375"/>
                  <a:gd name="connsiteY148" fmla="*/ 150495 h 1047750"/>
                  <a:gd name="connsiteX149" fmla="*/ 1219200 w 1476375"/>
                  <a:gd name="connsiteY149" fmla="*/ 148590 h 1047750"/>
                  <a:gd name="connsiteX150" fmla="*/ 1148715 w 1476375"/>
                  <a:gd name="connsiteY150" fmla="*/ 127635 h 1047750"/>
                  <a:gd name="connsiteX151" fmla="*/ 1099185 w 1476375"/>
                  <a:gd name="connsiteY151" fmla="*/ 78105 h 1047750"/>
                  <a:gd name="connsiteX152" fmla="*/ 1082040 w 1476375"/>
                  <a:gd name="connsiteY152" fmla="*/ 66675 h 1047750"/>
                  <a:gd name="connsiteX153" fmla="*/ 1005840 w 1476375"/>
                  <a:gd name="connsiteY153" fmla="*/ 51435 h 1047750"/>
                  <a:gd name="connsiteX154" fmla="*/ 895350 w 1476375"/>
                  <a:gd name="connsiteY154" fmla="*/ 60960 h 1047750"/>
                  <a:gd name="connsiteX155" fmla="*/ 834390 w 1476375"/>
                  <a:gd name="connsiteY155" fmla="*/ 70485 h 1047750"/>
                  <a:gd name="connsiteX156" fmla="*/ 817245 w 1476375"/>
                  <a:gd name="connsiteY156" fmla="*/ 91440 h 1047750"/>
                  <a:gd name="connsiteX157" fmla="*/ 790575 w 1476375"/>
                  <a:gd name="connsiteY157" fmla="*/ 112395 h 1047750"/>
                  <a:gd name="connsiteX158" fmla="*/ 750570 w 1476375"/>
                  <a:gd name="connsiteY158" fmla="*/ 93345 h 1047750"/>
                  <a:gd name="connsiteX159" fmla="*/ 723900 w 1476375"/>
                  <a:gd name="connsiteY159" fmla="*/ 100965 h 1047750"/>
                  <a:gd name="connsiteX160" fmla="*/ 699135 w 1476375"/>
                  <a:gd name="connsiteY160" fmla="*/ 110490 h 1047750"/>
                  <a:gd name="connsiteX161" fmla="*/ 680085 w 1476375"/>
                  <a:gd name="connsiteY161" fmla="*/ 110490 h 1047750"/>
                  <a:gd name="connsiteX162" fmla="*/ 641985 w 1476375"/>
                  <a:gd name="connsiteY162" fmla="*/ 99060 h 1047750"/>
                  <a:gd name="connsiteX163" fmla="*/ 622935 w 1476375"/>
                  <a:gd name="connsiteY163" fmla="*/ 91440 h 1047750"/>
                  <a:gd name="connsiteX164" fmla="*/ 558165 w 1476375"/>
                  <a:gd name="connsiteY164" fmla="*/ 60960 h 1047750"/>
                  <a:gd name="connsiteX165" fmla="*/ 510540 w 1476375"/>
                  <a:gd name="connsiteY165" fmla="*/ 0 h 1047750"/>
                  <a:gd name="connsiteX166" fmla="*/ 464820 w 1476375"/>
                  <a:gd name="connsiteY166" fmla="*/ 55245 h 1047750"/>
                  <a:gd name="connsiteX167" fmla="*/ 499110 w 1476375"/>
                  <a:gd name="connsiteY167" fmla="*/ 125730 h 1047750"/>
                  <a:gd name="connsiteX168" fmla="*/ 561975 w 1476375"/>
                  <a:gd name="connsiteY168" fmla="*/ 180975 h 1047750"/>
                  <a:gd name="connsiteX169" fmla="*/ 501015 w 1476375"/>
                  <a:gd name="connsiteY169" fmla="*/ 167640 h 1047750"/>
                  <a:gd name="connsiteX170" fmla="*/ 449580 w 1476375"/>
                  <a:gd name="connsiteY170" fmla="*/ 110490 h 1047750"/>
                  <a:gd name="connsiteX171" fmla="*/ 424815 w 1476375"/>
                  <a:gd name="connsiteY171" fmla="*/ 81915 h 1047750"/>
                  <a:gd name="connsiteX172" fmla="*/ 249555 w 1476375"/>
                  <a:gd name="connsiteY172" fmla="*/ 57150 h 1047750"/>
                  <a:gd name="connsiteX173" fmla="*/ 165735 w 1476375"/>
                  <a:gd name="connsiteY173" fmla="*/ 57150 h 1047750"/>
                  <a:gd name="connsiteX174" fmla="*/ 154305 w 1476375"/>
                  <a:gd name="connsiteY174" fmla="*/ 60960 h 1047750"/>
                  <a:gd name="connsiteX175" fmla="*/ 165735 w 1476375"/>
                  <a:gd name="connsiteY175" fmla="*/ 81915 h 1047750"/>
                  <a:gd name="connsiteX176" fmla="*/ 203835 w 1476375"/>
                  <a:gd name="connsiteY176" fmla="*/ 127635 h 1047750"/>
                  <a:gd name="connsiteX177" fmla="*/ 270510 w 1476375"/>
                  <a:gd name="connsiteY177" fmla="*/ 192405 h 1047750"/>
                  <a:gd name="connsiteX178" fmla="*/ 340995 w 1476375"/>
                  <a:gd name="connsiteY178" fmla="*/ 241935 h 1047750"/>
                  <a:gd name="connsiteX179" fmla="*/ 356235 w 1476375"/>
                  <a:gd name="connsiteY179" fmla="*/ 249555 h 1047750"/>
                  <a:gd name="connsiteX180" fmla="*/ 361950 w 1476375"/>
                  <a:gd name="connsiteY180" fmla="*/ 251460 h 1047750"/>
                  <a:gd name="connsiteX181" fmla="*/ 365760 w 1476375"/>
                  <a:gd name="connsiteY181" fmla="*/ 253365 h 1047750"/>
                  <a:gd name="connsiteX182" fmla="*/ 400050 w 1476375"/>
                  <a:gd name="connsiteY182" fmla="*/ 266700 h 1047750"/>
                  <a:gd name="connsiteX183" fmla="*/ 417195 w 1476375"/>
                  <a:gd name="connsiteY183" fmla="*/ 272415 h 1047750"/>
                  <a:gd name="connsiteX184" fmla="*/ 457200 w 1476375"/>
                  <a:gd name="connsiteY184" fmla="*/ 283845 h 1047750"/>
                  <a:gd name="connsiteX185" fmla="*/ 489585 w 1476375"/>
                  <a:gd name="connsiteY185" fmla="*/ 289560 h 1047750"/>
                  <a:gd name="connsiteX186" fmla="*/ 480060 w 1476375"/>
                  <a:gd name="connsiteY186" fmla="*/ 316230 h 1047750"/>
                  <a:gd name="connsiteX187" fmla="*/ 441960 w 1476375"/>
                  <a:gd name="connsiteY187" fmla="*/ 320040 h 1047750"/>
                  <a:gd name="connsiteX188" fmla="*/ 390525 w 1476375"/>
                  <a:gd name="connsiteY188" fmla="*/ 310515 h 1047750"/>
                  <a:gd name="connsiteX189" fmla="*/ 371475 w 1476375"/>
                  <a:gd name="connsiteY189" fmla="*/ 304800 h 1047750"/>
                  <a:gd name="connsiteX190" fmla="*/ 320040 w 1476375"/>
                  <a:gd name="connsiteY190" fmla="*/ 280035 h 1047750"/>
                  <a:gd name="connsiteX191" fmla="*/ 300990 w 1476375"/>
                  <a:gd name="connsiteY191" fmla="*/ 270510 h 1047750"/>
                  <a:gd name="connsiteX192" fmla="*/ 274320 w 1476375"/>
                  <a:gd name="connsiteY192" fmla="*/ 249555 h 1047750"/>
                  <a:gd name="connsiteX193" fmla="*/ 255270 w 1476375"/>
                  <a:gd name="connsiteY193" fmla="*/ 230505 h 1047750"/>
                  <a:gd name="connsiteX194" fmla="*/ 220980 w 1476375"/>
                  <a:gd name="connsiteY194" fmla="*/ 205740 h 1047750"/>
                  <a:gd name="connsiteX195" fmla="*/ 120015 w 1476375"/>
                  <a:gd name="connsiteY195" fmla="*/ 112395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476375" h="1047750">
                    <a:moveTo>
                      <a:pt x="120015" y="112395"/>
                    </a:moveTo>
                    <a:lnTo>
                      <a:pt x="0" y="114300"/>
                    </a:lnTo>
                    <a:lnTo>
                      <a:pt x="30480" y="154305"/>
                    </a:lnTo>
                    <a:lnTo>
                      <a:pt x="55245" y="188595"/>
                    </a:lnTo>
                    <a:lnTo>
                      <a:pt x="87630" y="228600"/>
                    </a:lnTo>
                    <a:lnTo>
                      <a:pt x="110490" y="257175"/>
                    </a:lnTo>
                    <a:lnTo>
                      <a:pt x="135255" y="283845"/>
                    </a:lnTo>
                    <a:lnTo>
                      <a:pt x="150495" y="310515"/>
                    </a:lnTo>
                    <a:cubicBezTo>
                      <a:pt x="156525" y="326596"/>
                      <a:pt x="152374" y="321919"/>
                      <a:pt x="158115" y="327660"/>
                    </a:cubicBezTo>
                    <a:lnTo>
                      <a:pt x="167640" y="352425"/>
                    </a:lnTo>
                    <a:lnTo>
                      <a:pt x="171450" y="377190"/>
                    </a:lnTo>
                    <a:lnTo>
                      <a:pt x="192405" y="379095"/>
                    </a:lnTo>
                    <a:lnTo>
                      <a:pt x="236220" y="381000"/>
                    </a:lnTo>
                    <a:lnTo>
                      <a:pt x="260985" y="381000"/>
                    </a:lnTo>
                    <a:lnTo>
                      <a:pt x="274320" y="381000"/>
                    </a:lnTo>
                    <a:lnTo>
                      <a:pt x="270510" y="405765"/>
                    </a:lnTo>
                    <a:lnTo>
                      <a:pt x="249555" y="417195"/>
                    </a:lnTo>
                    <a:lnTo>
                      <a:pt x="186690" y="419100"/>
                    </a:lnTo>
                    <a:lnTo>
                      <a:pt x="192405" y="441960"/>
                    </a:lnTo>
                    <a:lnTo>
                      <a:pt x="224790" y="445770"/>
                    </a:lnTo>
                    <a:lnTo>
                      <a:pt x="281940" y="436245"/>
                    </a:lnTo>
                    <a:lnTo>
                      <a:pt x="327660" y="419100"/>
                    </a:lnTo>
                    <a:lnTo>
                      <a:pt x="373380" y="390525"/>
                    </a:lnTo>
                    <a:lnTo>
                      <a:pt x="409575" y="375285"/>
                    </a:lnTo>
                    <a:lnTo>
                      <a:pt x="443865" y="396240"/>
                    </a:lnTo>
                    <a:lnTo>
                      <a:pt x="468630" y="417195"/>
                    </a:lnTo>
                    <a:cubicBezTo>
                      <a:pt x="482482" y="427089"/>
                      <a:pt x="476503" y="426720"/>
                      <a:pt x="483870" y="426720"/>
                    </a:cubicBezTo>
                    <a:lnTo>
                      <a:pt x="508635" y="438150"/>
                    </a:lnTo>
                    <a:lnTo>
                      <a:pt x="516255" y="447675"/>
                    </a:lnTo>
                    <a:lnTo>
                      <a:pt x="495300" y="468630"/>
                    </a:lnTo>
                    <a:lnTo>
                      <a:pt x="457200" y="451485"/>
                    </a:lnTo>
                    <a:lnTo>
                      <a:pt x="415290" y="428625"/>
                    </a:lnTo>
                    <a:lnTo>
                      <a:pt x="415290" y="428625"/>
                    </a:lnTo>
                    <a:lnTo>
                      <a:pt x="392430" y="417195"/>
                    </a:lnTo>
                    <a:lnTo>
                      <a:pt x="356235" y="449580"/>
                    </a:lnTo>
                    <a:lnTo>
                      <a:pt x="318135" y="468630"/>
                    </a:lnTo>
                    <a:lnTo>
                      <a:pt x="283845" y="480060"/>
                    </a:lnTo>
                    <a:lnTo>
                      <a:pt x="264795" y="483870"/>
                    </a:lnTo>
                    <a:lnTo>
                      <a:pt x="285750" y="518160"/>
                    </a:lnTo>
                    <a:lnTo>
                      <a:pt x="295275" y="544830"/>
                    </a:lnTo>
                    <a:lnTo>
                      <a:pt x="304800" y="563880"/>
                    </a:lnTo>
                    <a:lnTo>
                      <a:pt x="327660" y="584835"/>
                    </a:lnTo>
                    <a:cubicBezTo>
                      <a:pt x="344036" y="597117"/>
                      <a:pt x="337220" y="593425"/>
                      <a:pt x="346710" y="598170"/>
                    </a:cubicBezTo>
                    <a:lnTo>
                      <a:pt x="356235" y="601980"/>
                    </a:lnTo>
                    <a:lnTo>
                      <a:pt x="379095" y="615315"/>
                    </a:lnTo>
                    <a:lnTo>
                      <a:pt x="409575" y="613410"/>
                    </a:lnTo>
                    <a:lnTo>
                      <a:pt x="422910" y="592455"/>
                    </a:lnTo>
                    <a:lnTo>
                      <a:pt x="438150" y="563880"/>
                    </a:lnTo>
                    <a:lnTo>
                      <a:pt x="451485" y="544830"/>
                    </a:lnTo>
                    <a:lnTo>
                      <a:pt x="462915" y="567690"/>
                    </a:lnTo>
                    <a:lnTo>
                      <a:pt x="461010" y="584835"/>
                    </a:lnTo>
                    <a:lnTo>
                      <a:pt x="451485" y="613410"/>
                    </a:lnTo>
                    <a:lnTo>
                      <a:pt x="447675" y="634365"/>
                    </a:lnTo>
                    <a:lnTo>
                      <a:pt x="461010" y="651510"/>
                    </a:lnTo>
                    <a:cubicBezTo>
                      <a:pt x="476818" y="659414"/>
                      <a:pt x="470570" y="659130"/>
                      <a:pt x="478155" y="659130"/>
                    </a:cubicBezTo>
                    <a:lnTo>
                      <a:pt x="493395" y="664845"/>
                    </a:lnTo>
                    <a:lnTo>
                      <a:pt x="506730" y="674370"/>
                    </a:lnTo>
                    <a:lnTo>
                      <a:pt x="523875" y="681990"/>
                    </a:lnTo>
                    <a:lnTo>
                      <a:pt x="552450" y="687705"/>
                    </a:lnTo>
                    <a:lnTo>
                      <a:pt x="582930" y="689610"/>
                    </a:lnTo>
                    <a:lnTo>
                      <a:pt x="613410" y="670560"/>
                    </a:lnTo>
                    <a:lnTo>
                      <a:pt x="638175" y="657225"/>
                    </a:lnTo>
                    <a:lnTo>
                      <a:pt x="655320" y="653415"/>
                    </a:lnTo>
                    <a:lnTo>
                      <a:pt x="666750" y="643890"/>
                    </a:lnTo>
                    <a:lnTo>
                      <a:pt x="706755" y="668655"/>
                    </a:lnTo>
                    <a:cubicBezTo>
                      <a:pt x="711835" y="671195"/>
                      <a:pt x="717009" y="673555"/>
                      <a:pt x="721995" y="676275"/>
                    </a:cubicBezTo>
                    <a:cubicBezTo>
                      <a:pt x="724005" y="677371"/>
                      <a:pt x="727710" y="680085"/>
                      <a:pt x="727710" y="680085"/>
                    </a:cubicBezTo>
                    <a:lnTo>
                      <a:pt x="733425" y="685800"/>
                    </a:lnTo>
                    <a:cubicBezTo>
                      <a:pt x="743319" y="699652"/>
                      <a:pt x="737488" y="699135"/>
                      <a:pt x="744855" y="699135"/>
                    </a:cubicBezTo>
                    <a:lnTo>
                      <a:pt x="744855" y="704850"/>
                    </a:lnTo>
                    <a:lnTo>
                      <a:pt x="731520" y="718185"/>
                    </a:lnTo>
                    <a:lnTo>
                      <a:pt x="708660" y="714375"/>
                    </a:lnTo>
                    <a:lnTo>
                      <a:pt x="697230" y="693420"/>
                    </a:lnTo>
                    <a:lnTo>
                      <a:pt x="678180" y="689610"/>
                    </a:lnTo>
                    <a:lnTo>
                      <a:pt x="651510" y="683895"/>
                    </a:lnTo>
                    <a:lnTo>
                      <a:pt x="628650" y="693420"/>
                    </a:lnTo>
                    <a:lnTo>
                      <a:pt x="609600" y="712470"/>
                    </a:lnTo>
                    <a:lnTo>
                      <a:pt x="622935" y="737235"/>
                    </a:lnTo>
                    <a:lnTo>
                      <a:pt x="641985" y="750570"/>
                    </a:lnTo>
                    <a:lnTo>
                      <a:pt x="670560" y="754380"/>
                    </a:lnTo>
                    <a:lnTo>
                      <a:pt x="689610" y="752475"/>
                    </a:lnTo>
                    <a:lnTo>
                      <a:pt x="693420" y="763905"/>
                    </a:lnTo>
                    <a:cubicBezTo>
                      <a:pt x="695424" y="781943"/>
                      <a:pt x="691259" y="776984"/>
                      <a:pt x="697230" y="782955"/>
                    </a:cubicBezTo>
                    <a:lnTo>
                      <a:pt x="699135" y="786765"/>
                    </a:lnTo>
                    <a:lnTo>
                      <a:pt x="712470" y="800100"/>
                    </a:lnTo>
                    <a:lnTo>
                      <a:pt x="731520" y="811530"/>
                    </a:lnTo>
                    <a:lnTo>
                      <a:pt x="750570" y="821055"/>
                    </a:lnTo>
                    <a:lnTo>
                      <a:pt x="777240" y="819150"/>
                    </a:lnTo>
                    <a:lnTo>
                      <a:pt x="805815" y="809625"/>
                    </a:lnTo>
                    <a:lnTo>
                      <a:pt x="792480" y="832485"/>
                    </a:lnTo>
                    <a:lnTo>
                      <a:pt x="792480" y="853440"/>
                    </a:lnTo>
                    <a:lnTo>
                      <a:pt x="874395" y="693420"/>
                    </a:lnTo>
                    <a:lnTo>
                      <a:pt x="893445" y="702945"/>
                    </a:lnTo>
                    <a:lnTo>
                      <a:pt x="899160" y="725805"/>
                    </a:lnTo>
                    <a:lnTo>
                      <a:pt x="925830" y="741045"/>
                    </a:lnTo>
                    <a:lnTo>
                      <a:pt x="1476375" y="1047750"/>
                    </a:lnTo>
                    <a:lnTo>
                      <a:pt x="1468755" y="1007745"/>
                    </a:lnTo>
                    <a:cubicBezTo>
                      <a:pt x="1458557" y="991428"/>
                      <a:pt x="1459230" y="998496"/>
                      <a:pt x="1459230" y="988695"/>
                    </a:cubicBezTo>
                    <a:lnTo>
                      <a:pt x="1388745" y="897255"/>
                    </a:lnTo>
                    <a:lnTo>
                      <a:pt x="1344930" y="855345"/>
                    </a:lnTo>
                    <a:lnTo>
                      <a:pt x="1333500" y="826770"/>
                    </a:lnTo>
                    <a:lnTo>
                      <a:pt x="1320165" y="809625"/>
                    </a:lnTo>
                    <a:lnTo>
                      <a:pt x="1304925" y="798195"/>
                    </a:lnTo>
                    <a:lnTo>
                      <a:pt x="1249680" y="802005"/>
                    </a:lnTo>
                    <a:lnTo>
                      <a:pt x="1223010" y="803910"/>
                    </a:lnTo>
                    <a:lnTo>
                      <a:pt x="1133475" y="796290"/>
                    </a:lnTo>
                    <a:lnTo>
                      <a:pt x="1108710" y="794385"/>
                    </a:lnTo>
                    <a:lnTo>
                      <a:pt x="1095375" y="788670"/>
                    </a:lnTo>
                    <a:lnTo>
                      <a:pt x="1082040" y="771525"/>
                    </a:lnTo>
                    <a:lnTo>
                      <a:pt x="1143000" y="769620"/>
                    </a:lnTo>
                    <a:lnTo>
                      <a:pt x="1224915" y="767715"/>
                    </a:lnTo>
                    <a:lnTo>
                      <a:pt x="1272540" y="767715"/>
                    </a:lnTo>
                    <a:lnTo>
                      <a:pt x="1295400" y="758190"/>
                    </a:lnTo>
                    <a:lnTo>
                      <a:pt x="1291590" y="701040"/>
                    </a:lnTo>
                    <a:lnTo>
                      <a:pt x="1274445" y="647700"/>
                    </a:lnTo>
                    <a:cubicBezTo>
                      <a:pt x="1273175" y="641985"/>
                      <a:pt x="1272357" y="636151"/>
                      <a:pt x="1270635" y="630555"/>
                    </a:cubicBezTo>
                    <a:cubicBezTo>
                      <a:pt x="1269800" y="627841"/>
                      <a:pt x="1266825" y="622935"/>
                      <a:pt x="1266825" y="622935"/>
                    </a:cubicBezTo>
                    <a:lnTo>
                      <a:pt x="1243965" y="575310"/>
                    </a:lnTo>
                    <a:cubicBezTo>
                      <a:pt x="1242060" y="570230"/>
                      <a:pt x="1239966" y="565217"/>
                      <a:pt x="1238250" y="560070"/>
                    </a:cubicBezTo>
                    <a:cubicBezTo>
                      <a:pt x="1237422" y="557586"/>
                      <a:pt x="1237408" y="554843"/>
                      <a:pt x="1236345" y="552450"/>
                    </a:cubicBezTo>
                    <a:cubicBezTo>
                      <a:pt x="1230303" y="538856"/>
                      <a:pt x="1230630" y="547232"/>
                      <a:pt x="1230630" y="541020"/>
                    </a:cubicBezTo>
                    <a:lnTo>
                      <a:pt x="1209675" y="481965"/>
                    </a:lnTo>
                    <a:cubicBezTo>
                      <a:pt x="1207135" y="476250"/>
                      <a:pt x="1204519" y="470568"/>
                      <a:pt x="1202055" y="464820"/>
                    </a:cubicBezTo>
                    <a:cubicBezTo>
                      <a:pt x="1200708" y="461677"/>
                      <a:pt x="1199968" y="458249"/>
                      <a:pt x="1198245" y="455295"/>
                    </a:cubicBezTo>
                    <a:cubicBezTo>
                      <a:pt x="1188351" y="438334"/>
                      <a:pt x="1188720" y="447784"/>
                      <a:pt x="1188720" y="440055"/>
                    </a:cubicBezTo>
                    <a:lnTo>
                      <a:pt x="1169670" y="396240"/>
                    </a:lnTo>
                    <a:lnTo>
                      <a:pt x="1072515" y="238125"/>
                    </a:lnTo>
                    <a:lnTo>
                      <a:pt x="1097280" y="228600"/>
                    </a:lnTo>
                    <a:lnTo>
                      <a:pt x="1171575" y="346710"/>
                    </a:lnTo>
                    <a:cubicBezTo>
                      <a:pt x="1174115" y="351790"/>
                      <a:pt x="1176845" y="356779"/>
                      <a:pt x="1179195" y="361950"/>
                    </a:cubicBezTo>
                    <a:cubicBezTo>
                      <a:pt x="1180026" y="363778"/>
                      <a:pt x="1179986" y="365994"/>
                      <a:pt x="1181100" y="367665"/>
                    </a:cubicBezTo>
                    <a:cubicBezTo>
                      <a:pt x="1182594" y="369907"/>
                      <a:pt x="1186815" y="373380"/>
                      <a:pt x="1186815" y="373380"/>
                    </a:cubicBezTo>
                    <a:lnTo>
                      <a:pt x="1217295" y="436245"/>
                    </a:lnTo>
                    <a:lnTo>
                      <a:pt x="1268730" y="455295"/>
                    </a:lnTo>
                    <a:lnTo>
                      <a:pt x="1306830" y="462915"/>
                    </a:lnTo>
                    <a:lnTo>
                      <a:pt x="1329690" y="470535"/>
                    </a:lnTo>
                    <a:lnTo>
                      <a:pt x="1363980" y="485775"/>
                    </a:lnTo>
                    <a:cubicBezTo>
                      <a:pt x="1379788" y="493679"/>
                      <a:pt x="1373540" y="493395"/>
                      <a:pt x="1381125" y="493395"/>
                    </a:cubicBezTo>
                    <a:lnTo>
                      <a:pt x="1396365" y="230505"/>
                    </a:lnTo>
                    <a:lnTo>
                      <a:pt x="1358265" y="276225"/>
                    </a:lnTo>
                    <a:lnTo>
                      <a:pt x="1303020" y="300990"/>
                    </a:lnTo>
                    <a:lnTo>
                      <a:pt x="1263015" y="316230"/>
                    </a:lnTo>
                    <a:lnTo>
                      <a:pt x="1242060" y="299085"/>
                    </a:lnTo>
                    <a:lnTo>
                      <a:pt x="1335405" y="243840"/>
                    </a:lnTo>
                    <a:lnTo>
                      <a:pt x="1360170" y="222885"/>
                    </a:lnTo>
                    <a:lnTo>
                      <a:pt x="1358265" y="203835"/>
                    </a:lnTo>
                    <a:lnTo>
                      <a:pt x="1249680" y="156210"/>
                    </a:lnTo>
                    <a:lnTo>
                      <a:pt x="1232535" y="152400"/>
                    </a:lnTo>
                    <a:cubicBezTo>
                      <a:pt x="1229984" y="151811"/>
                      <a:pt x="1227432" y="151214"/>
                      <a:pt x="1224915" y="150495"/>
                    </a:cubicBezTo>
                    <a:cubicBezTo>
                      <a:pt x="1222984" y="149943"/>
                      <a:pt x="1219200" y="148590"/>
                      <a:pt x="1219200" y="148590"/>
                    </a:cubicBezTo>
                    <a:lnTo>
                      <a:pt x="1148715" y="127635"/>
                    </a:lnTo>
                    <a:lnTo>
                      <a:pt x="1099185" y="78105"/>
                    </a:lnTo>
                    <a:cubicBezTo>
                      <a:pt x="1083183" y="68104"/>
                      <a:pt x="1088181" y="72816"/>
                      <a:pt x="1082040" y="66675"/>
                    </a:cubicBezTo>
                    <a:lnTo>
                      <a:pt x="1005840" y="51435"/>
                    </a:lnTo>
                    <a:lnTo>
                      <a:pt x="895350" y="60960"/>
                    </a:lnTo>
                    <a:lnTo>
                      <a:pt x="834390" y="70485"/>
                    </a:lnTo>
                    <a:lnTo>
                      <a:pt x="817245" y="91440"/>
                    </a:lnTo>
                    <a:lnTo>
                      <a:pt x="790575" y="112395"/>
                    </a:lnTo>
                    <a:lnTo>
                      <a:pt x="750570" y="93345"/>
                    </a:lnTo>
                    <a:lnTo>
                      <a:pt x="723900" y="100965"/>
                    </a:lnTo>
                    <a:lnTo>
                      <a:pt x="699135" y="110490"/>
                    </a:lnTo>
                    <a:lnTo>
                      <a:pt x="680085" y="110490"/>
                    </a:lnTo>
                    <a:lnTo>
                      <a:pt x="641985" y="99060"/>
                    </a:lnTo>
                    <a:cubicBezTo>
                      <a:pt x="625416" y="92846"/>
                      <a:pt x="631598" y="95771"/>
                      <a:pt x="622935" y="91440"/>
                    </a:cubicBezTo>
                    <a:lnTo>
                      <a:pt x="558165" y="60960"/>
                    </a:lnTo>
                    <a:lnTo>
                      <a:pt x="510540" y="0"/>
                    </a:lnTo>
                    <a:lnTo>
                      <a:pt x="464820" y="55245"/>
                    </a:lnTo>
                    <a:lnTo>
                      <a:pt x="499110" y="125730"/>
                    </a:lnTo>
                    <a:lnTo>
                      <a:pt x="561975" y="180975"/>
                    </a:lnTo>
                    <a:lnTo>
                      <a:pt x="501015" y="167640"/>
                    </a:lnTo>
                    <a:lnTo>
                      <a:pt x="449580" y="110490"/>
                    </a:lnTo>
                    <a:lnTo>
                      <a:pt x="424815" y="81915"/>
                    </a:lnTo>
                    <a:lnTo>
                      <a:pt x="249555" y="57150"/>
                    </a:lnTo>
                    <a:lnTo>
                      <a:pt x="165735" y="57150"/>
                    </a:lnTo>
                    <a:lnTo>
                      <a:pt x="154305" y="60960"/>
                    </a:lnTo>
                    <a:lnTo>
                      <a:pt x="165735" y="81915"/>
                    </a:lnTo>
                    <a:lnTo>
                      <a:pt x="203835" y="127635"/>
                    </a:lnTo>
                    <a:lnTo>
                      <a:pt x="270510" y="192405"/>
                    </a:lnTo>
                    <a:lnTo>
                      <a:pt x="340995" y="241935"/>
                    </a:lnTo>
                    <a:cubicBezTo>
                      <a:pt x="346075" y="244475"/>
                      <a:pt x="351064" y="247205"/>
                      <a:pt x="356235" y="249555"/>
                    </a:cubicBezTo>
                    <a:cubicBezTo>
                      <a:pt x="358063" y="250386"/>
                      <a:pt x="360086" y="250714"/>
                      <a:pt x="361950" y="251460"/>
                    </a:cubicBezTo>
                    <a:cubicBezTo>
                      <a:pt x="363268" y="251987"/>
                      <a:pt x="364490" y="252730"/>
                      <a:pt x="365760" y="253365"/>
                    </a:cubicBezTo>
                    <a:lnTo>
                      <a:pt x="400050" y="266700"/>
                    </a:lnTo>
                    <a:cubicBezTo>
                      <a:pt x="415885" y="272638"/>
                      <a:pt x="409865" y="272415"/>
                      <a:pt x="417195" y="272415"/>
                    </a:cubicBezTo>
                    <a:lnTo>
                      <a:pt x="457200" y="283845"/>
                    </a:lnTo>
                    <a:lnTo>
                      <a:pt x="489585" y="289560"/>
                    </a:lnTo>
                    <a:lnTo>
                      <a:pt x="480060" y="316230"/>
                    </a:lnTo>
                    <a:lnTo>
                      <a:pt x="441960" y="320040"/>
                    </a:lnTo>
                    <a:lnTo>
                      <a:pt x="390525" y="310515"/>
                    </a:lnTo>
                    <a:cubicBezTo>
                      <a:pt x="372503" y="306510"/>
                      <a:pt x="377520" y="310845"/>
                      <a:pt x="371475" y="304800"/>
                    </a:cubicBezTo>
                    <a:lnTo>
                      <a:pt x="320040" y="280035"/>
                    </a:lnTo>
                    <a:lnTo>
                      <a:pt x="300990" y="270510"/>
                    </a:lnTo>
                    <a:lnTo>
                      <a:pt x="274320" y="249555"/>
                    </a:lnTo>
                    <a:lnTo>
                      <a:pt x="255270" y="230505"/>
                    </a:lnTo>
                    <a:lnTo>
                      <a:pt x="220980" y="205740"/>
                    </a:lnTo>
                    <a:lnTo>
                      <a:pt x="120015" y="11239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4551483" flipH="1">
                <a:off x="7041086" y="4774915"/>
                <a:ext cx="799084" cy="448467"/>
              </a:xfrm>
              <a:custGeom>
                <a:avLst/>
                <a:gdLst>
                  <a:gd name="connsiteX0" fmla="*/ 0 w 754380"/>
                  <a:gd name="connsiteY0" fmla="*/ 407670 h 407670"/>
                  <a:gd name="connsiteX1" fmla="*/ 72390 w 754380"/>
                  <a:gd name="connsiteY1" fmla="*/ 403860 h 407670"/>
                  <a:gd name="connsiteX2" fmla="*/ 87630 w 754380"/>
                  <a:gd name="connsiteY2" fmla="*/ 386715 h 407670"/>
                  <a:gd name="connsiteX3" fmla="*/ 55245 w 754380"/>
                  <a:gd name="connsiteY3" fmla="*/ 352425 h 407670"/>
                  <a:gd name="connsiteX4" fmla="*/ 38100 w 754380"/>
                  <a:gd name="connsiteY4" fmla="*/ 331470 h 407670"/>
                  <a:gd name="connsiteX5" fmla="*/ 49530 w 754380"/>
                  <a:gd name="connsiteY5" fmla="*/ 299085 h 407670"/>
                  <a:gd name="connsiteX6" fmla="*/ 102870 w 754380"/>
                  <a:gd name="connsiteY6" fmla="*/ 257175 h 407670"/>
                  <a:gd name="connsiteX7" fmla="*/ 144780 w 754380"/>
                  <a:gd name="connsiteY7" fmla="*/ 243840 h 407670"/>
                  <a:gd name="connsiteX8" fmla="*/ 186690 w 754380"/>
                  <a:gd name="connsiteY8" fmla="*/ 260985 h 407670"/>
                  <a:gd name="connsiteX9" fmla="*/ 186690 w 754380"/>
                  <a:gd name="connsiteY9" fmla="*/ 285750 h 407670"/>
                  <a:gd name="connsiteX10" fmla="*/ 148590 w 754380"/>
                  <a:gd name="connsiteY10" fmla="*/ 299085 h 407670"/>
                  <a:gd name="connsiteX11" fmla="*/ 108585 w 754380"/>
                  <a:gd name="connsiteY11" fmla="*/ 299085 h 407670"/>
                  <a:gd name="connsiteX12" fmla="*/ 83820 w 754380"/>
                  <a:gd name="connsiteY12" fmla="*/ 318135 h 407670"/>
                  <a:gd name="connsiteX13" fmla="*/ 78105 w 754380"/>
                  <a:gd name="connsiteY13" fmla="*/ 335280 h 407670"/>
                  <a:gd name="connsiteX14" fmla="*/ 97155 w 754380"/>
                  <a:gd name="connsiteY14" fmla="*/ 348615 h 407670"/>
                  <a:gd name="connsiteX15" fmla="*/ 129540 w 754380"/>
                  <a:gd name="connsiteY15" fmla="*/ 379095 h 407670"/>
                  <a:gd name="connsiteX16" fmla="*/ 177165 w 754380"/>
                  <a:gd name="connsiteY16" fmla="*/ 382905 h 407670"/>
                  <a:gd name="connsiteX17" fmla="*/ 196215 w 754380"/>
                  <a:gd name="connsiteY17" fmla="*/ 382905 h 407670"/>
                  <a:gd name="connsiteX18" fmla="*/ 365760 w 754380"/>
                  <a:gd name="connsiteY18" fmla="*/ 379095 h 407670"/>
                  <a:gd name="connsiteX19" fmla="*/ 455295 w 754380"/>
                  <a:gd name="connsiteY19" fmla="*/ 333375 h 407670"/>
                  <a:gd name="connsiteX20" fmla="*/ 493395 w 754380"/>
                  <a:gd name="connsiteY20" fmla="*/ 320040 h 407670"/>
                  <a:gd name="connsiteX21" fmla="*/ 535305 w 754380"/>
                  <a:gd name="connsiteY21" fmla="*/ 304800 h 407670"/>
                  <a:gd name="connsiteX22" fmla="*/ 735330 w 754380"/>
                  <a:gd name="connsiteY22" fmla="*/ 139065 h 407670"/>
                  <a:gd name="connsiteX23" fmla="*/ 754380 w 754380"/>
                  <a:gd name="connsiteY23" fmla="*/ 93345 h 407670"/>
                  <a:gd name="connsiteX24" fmla="*/ 735330 w 754380"/>
                  <a:gd name="connsiteY24" fmla="*/ 51435 h 407670"/>
                  <a:gd name="connsiteX25" fmla="*/ 706755 w 754380"/>
                  <a:gd name="connsiteY25" fmla="*/ 22860 h 407670"/>
                  <a:gd name="connsiteX26" fmla="*/ 664845 w 754380"/>
                  <a:gd name="connsiteY26" fmla="*/ 0 h 407670"/>
                  <a:gd name="connsiteX27" fmla="*/ 619125 w 754380"/>
                  <a:gd name="connsiteY27" fmla="*/ 3810 h 407670"/>
                  <a:gd name="connsiteX28" fmla="*/ 634365 w 754380"/>
                  <a:gd name="connsiteY28" fmla="*/ 28575 h 407670"/>
                  <a:gd name="connsiteX29" fmla="*/ 661035 w 754380"/>
                  <a:gd name="connsiteY29" fmla="*/ 41910 h 407670"/>
                  <a:gd name="connsiteX30" fmla="*/ 678180 w 754380"/>
                  <a:gd name="connsiteY30" fmla="*/ 43815 h 407670"/>
                  <a:gd name="connsiteX31" fmla="*/ 702945 w 754380"/>
                  <a:gd name="connsiteY31" fmla="*/ 40005 h 407670"/>
                  <a:gd name="connsiteX32" fmla="*/ 706755 w 754380"/>
                  <a:gd name="connsiteY32" fmla="*/ 60960 h 407670"/>
                  <a:gd name="connsiteX33" fmla="*/ 457200 w 754380"/>
                  <a:gd name="connsiteY33" fmla="*/ 230505 h 407670"/>
                  <a:gd name="connsiteX34" fmla="*/ 443865 w 754380"/>
                  <a:gd name="connsiteY34" fmla="*/ 264795 h 407670"/>
                  <a:gd name="connsiteX35" fmla="*/ 415290 w 754380"/>
                  <a:gd name="connsiteY35" fmla="*/ 257175 h 407670"/>
                  <a:gd name="connsiteX36" fmla="*/ 413385 w 754380"/>
                  <a:gd name="connsiteY36" fmla="*/ 213360 h 407670"/>
                  <a:gd name="connsiteX37" fmla="*/ 430530 w 754380"/>
                  <a:gd name="connsiteY37" fmla="*/ 167640 h 407670"/>
                  <a:gd name="connsiteX38" fmla="*/ 461010 w 754380"/>
                  <a:gd name="connsiteY38" fmla="*/ 146685 h 407670"/>
                  <a:gd name="connsiteX39" fmla="*/ 415290 w 754380"/>
                  <a:gd name="connsiteY39" fmla="*/ 133350 h 407670"/>
                  <a:gd name="connsiteX40" fmla="*/ 398145 w 754380"/>
                  <a:gd name="connsiteY40" fmla="*/ 116205 h 407670"/>
                  <a:gd name="connsiteX41" fmla="*/ 365760 w 754380"/>
                  <a:gd name="connsiteY41" fmla="*/ 146685 h 407670"/>
                  <a:gd name="connsiteX42" fmla="*/ 350520 w 754380"/>
                  <a:gd name="connsiteY42" fmla="*/ 156210 h 407670"/>
                  <a:gd name="connsiteX43" fmla="*/ 314325 w 754380"/>
                  <a:gd name="connsiteY43" fmla="*/ 180975 h 407670"/>
                  <a:gd name="connsiteX44" fmla="*/ 299085 w 754380"/>
                  <a:gd name="connsiteY44" fmla="*/ 194310 h 407670"/>
                  <a:gd name="connsiteX45" fmla="*/ 344805 w 754380"/>
                  <a:gd name="connsiteY45" fmla="*/ 220980 h 407670"/>
                  <a:gd name="connsiteX46" fmla="*/ 363855 w 754380"/>
                  <a:gd name="connsiteY46" fmla="*/ 236220 h 407670"/>
                  <a:gd name="connsiteX47" fmla="*/ 360045 w 754380"/>
                  <a:gd name="connsiteY47" fmla="*/ 260985 h 407670"/>
                  <a:gd name="connsiteX48" fmla="*/ 325755 w 754380"/>
                  <a:gd name="connsiteY48" fmla="*/ 260985 h 407670"/>
                  <a:gd name="connsiteX49" fmla="*/ 310515 w 754380"/>
                  <a:gd name="connsiteY49" fmla="*/ 245745 h 407670"/>
                  <a:gd name="connsiteX50" fmla="*/ 289560 w 754380"/>
                  <a:gd name="connsiteY50" fmla="*/ 228600 h 407670"/>
                  <a:gd name="connsiteX51" fmla="*/ 228600 w 754380"/>
                  <a:gd name="connsiteY51" fmla="*/ 182880 h 407670"/>
                  <a:gd name="connsiteX52" fmla="*/ 203835 w 754380"/>
                  <a:gd name="connsiteY52" fmla="*/ 173355 h 407670"/>
                  <a:gd name="connsiteX53" fmla="*/ 154305 w 754380"/>
                  <a:gd name="connsiteY53" fmla="*/ 156210 h 407670"/>
                  <a:gd name="connsiteX54" fmla="*/ 133350 w 754380"/>
                  <a:gd name="connsiteY54" fmla="*/ 154305 h 407670"/>
                  <a:gd name="connsiteX55" fmla="*/ 95250 w 754380"/>
                  <a:gd name="connsiteY55" fmla="*/ 150495 h 407670"/>
                  <a:gd name="connsiteX56" fmla="*/ 45720 w 754380"/>
                  <a:gd name="connsiteY56" fmla="*/ 148590 h 407670"/>
                  <a:gd name="connsiteX57" fmla="*/ 17145 w 754380"/>
                  <a:gd name="connsiteY57" fmla="*/ 144780 h 407670"/>
                  <a:gd name="connsiteX58" fmla="*/ 0 w 754380"/>
                  <a:gd name="connsiteY58" fmla="*/ 407670 h 4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54380" h="407670">
                    <a:moveTo>
                      <a:pt x="0" y="407670"/>
                    </a:moveTo>
                    <a:lnTo>
                      <a:pt x="72390" y="403860"/>
                    </a:lnTo>
                    <a:lnTo>
                      <a:pt x="87630" y="386715"/>
                    </a:lnTo>
                    <a:lnTo>
                      <a:pt x="55245" y="352425"/>
                    </a:lnTo>
                    <a:lnTo>
                      <a:pt x="38100" y="331470"/>
                    </a:lnTo>
                    <a:lnTo>
                      <a:pt x="49530" y="299085"/>
                    </a:lnTo>
                    <a:lnTo>
                      <a:pt x="102870" y="257175"/>
                    </a:lnTo>
                    <a:lnTo>
                      <a:pt x="144780" y="243840"/>
                    </a:lnTo>
                    <a:lnTo>
                      <a:pt x="186690" y="260985"/>
                    </a:lnTo>
                    <a:lnTo>
                      <a:pt x="186690" y="285750"/>
                    </a:lnTo>
                    <a:lnTo>
                      <a:pt x="148590" y="299085"/>
                    </a:lnTo>
                    <a:lnTo>
                      <a:pt x="108585" y="299085"/>
                    </a:lnTo>
                    <a:lnTo>
                      <a:pt x="83820" y="318135"/>
                    </a:lnTo>
                    <a:lnTo>
                      <a:pt x="78105" y="335280"/>
                    </a:lnTo>
                    <a:lnTo>
                      <a:pt x="97155" y="348615"/>
                    </a:lnTo>
                    <a:lnTo>
                      <a:pt x="129540" y="379095"/>
                    </a:lnTo>
                    <a:lnTo>
                      <a:pt x="177165" y="382905"/>
                    </a:lnTo>
                    <a:lnTo>
                      <a:pt x="196215" y="382905"/>
                    </a:lnTo>
                    <a:lnTo>
                      <a:pt x="365760" y="379095"/>
                    </a:lnTo>
                    <a:lnTo>
                      <a:pt x="455295" y="333375"/>
                    </a:lnTo>
                    <a:lnTo>
                      <a:pt x="493395" y="320040"/>
                    </a:lnTo>
                    <a:lnTo>
                      <a:pt x="535305" y="304800"/>
                    </a:lnTo>
                    <a:lnTo>
                      <a:pt x="735330" y="139065"/>
                    </a:lnTo>
                    <a:lnTo>
                      <a:pt x="754380" y="93345"/>
                    </a:lnTo>
                    <a:lnTo>
                      <a:pt x="735330" y="51435"/>
                    </a:lnTo>
                    <a:lnTo>
                      <a:pt x="706755" y="22860"/>
                    </a:lnTo>
                    <a:lnTo>
                      <a:pt x="664845" y="0"/>
                    </a:lnTo>
                    <a:lnTo>
                      <a:pt x="619125" y="3810"/>
                    </a:lnTo>
                    <a:lnTo>
                      <a:pt x="634365" y="28575"/>
                    </a:lnTo>
                    <a:lnTo>
                      <a:pt x="661035" y="41910"/>
                    </a:lnTo>
                    <a:lnTo>
                      <a:pt x="678180" y="43815"/>
                    </a:lnTo>
                    <a:lnTo>
                      <a:pt x="702945" y="40005"/>
                    </a:lnTo>
                    <a:lnTo>
                      <a:pt x="706755" y="60960"/>
                    </a:lnTo>
                    <a:lnTo>
                      <a:pt x="457200" y="230505"/>
                    </a:lnTo>
                    <a:lnTo>
                      <a:pt x="443865" y="264795"/>
                    </a:lnTo>
                    <a:lnTo>
                      <a:pt x="415290" y="257175"/>
                    </a:lnTo>
                    <a:lnTo>
                      <a:pt x="413385" y="213360"/>
                    </a:lnTo>
                    <a:lnTo>
                      <a:pt x="430530" y="167640"/>
                    </a:lnTo>
                    <a:lnTo>
                      <a:pt x="461010" y="146685"/>
                    </a:lnTo>
                    <a:lnTo>
                      <a:pt x="415290" y="133350"/>
                    </a:lnTo>
                    <a:lnTo>
                      <a:pt x="398145" y="116205"/>
                    </a:lnTo>
                    <a:lnTo>
                      <a:pt x="365760" y="146685"/>
                    </a:lnTo>
                    <a:cubicBezTo>
                      <a:pt x="351908" y="156579"/>
                      <a:pt x="357887" y="156210"/>
                      <a:pt x="350520" y="156210"/>
                    </a:cubicBezTo>
                    <a:lnTo>
                      <a:pt x="314325" y="180975"/>
                    </a:lnTo>
                    <a:lnTo>
                      <a:pt x="299085" y="194310"/>
                    </a:lnTo>
                    <a:lnTo>
                      <a:pt x="344805" y="220980"/>
                    </a:lnTo>
                    <a:lnTo>
                      <a:pt x="363855" y="236220"/>
                    </a:lnTo>
                    <a:lnTo>
                      <a:pt x="360045" y="260985"/>
                    </a:lnTo>
                    <a:lnTo>
                      <a:pt x="325755" y="260985"/>
                    </a:lnTo>
                    <a:lnTo>
                      <a:pt x="310515" y="245745"/>
                    </a:lnTo>
                    <a:lnTo>
                      <a:pt x="289560" y="228600"/>
                    </a:lnTo>
                    <a:lnTo>
                      <a:pt x="228600" y="182880"/>
                    </a:lnTo>
                    <a:lnTo>
                      <a:pt x="203835" y="173355"/>
                    </a:lnTo>
                    <a:lnTo>
                      <a:pt x="154305" y="156210"/>
                    </a:lnTo>
                    <a:lnTo>
                      <a:pt x="133350" y="154305"/>
                    </a:lnTo>
                    <a:lnTo>
                      <a:pt x="95250" y="150495"/>
                    </a:lnTo>
                    <a:lnTo>
                      <a:pt x="45720" y="148590"/>
                    </a:lnTo>
                    <a:lnTo>
                      <a:pt x="17145" y="144780"/>
                    </a:lnTo>
                    <a:lnTo>
                      <a:pt x="0" y="40767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Freeform 10"/>
              <p:cNvSpPr/>
              <p:nvPr/>
            </p:nvSpPr>
            <p:spPr>
              <a:xfrm rot="14134168" flipH="1">
                <a:off x="7347277" y="5129135"/>
                <a:ext cx="159601" cy="105290"/>
              </a:xfrm>
              <a:custGeom>
                <a:avLst/>
                <a:gdLst>
                  <a:gd name="connsiteX0" fmla="*/ 0 w 213360"/>
                  <a:gd name="connsiteY0" fmla="*/ 81915 h 139065"/>
                  <a:gd name="connsiteX1" fmla="*/ 22860 w 213360"/>
                  <a:gd name="connsiteY1" fmla="*/ 95250 h 139065"/>
                  <a:gd name="connsiteX2" fmla="*/ 47625 w 213360"/>
                  <a:gd name="connsiteY2" fmla="*/ 104775 h 139065"/>
                  <a:gd name="connsiteX3" fmla="*/ 68580 w 213360"/>
                  <a:gd name="connsiteY3" fmla="*/ 121920 h 139065"/>
                  <a:gd name="connsiteX4" fmla="*/ 76200 w 213360"/>
                  <a:gd name="connsiteY4" fmla="*/ 139065 h 139065"/>
                  <a:gd name="connsiteX5" fmla="*/ 213360 w 213360"/>
                  <a:gd name="connsiteY5" fmla="*/ 47625 h 139065"/>
                  <a:gd name="connsiteX6" fmla="*/ 177165 w 213360"/>
                  <a:gd name="connsiteY6" fmla="*/ 34290 h 139065"/>
                  <a:gd name="connsiteX7" fmla="*/ 167640 w 213360"/>
                  <a:gd name="connsiteY7" fmla="*/ 13335 h 139065"/>
                  <a:gd name="connsiteX8" fmla="*/ 163830 w 213360"/>
                  <a:gd name="connsiteY8" fmla="*/ 0 h 139065"/>
                  <a:gd name="connsiteX9" fmla="*/ 133350 w 213360"/>
                  <a:gd name="connsiteY9" fmla="*/ 30480 h 139065"/>
                  <a:gd name="connsiteX10" fmla="*/ 66675 w 213360"/>
                  <a:gd name="connsiteY10" fmla="*/ 74295 h 139065"/>
                  <a:gd name="connsiteX11" fmla="*/ 0 w 213360"/>
                  <a:gd name="connsiteY11" fmla="*/ 81915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360" h="139065">
                    <a:moveTo>
                      <a:pt x="0" y="81915"/>
                    </a:moveTo>
                    <a:lnTo>
                      <a:pt x="22860" y="95250"/>
                    </a:lnTo>
                    <a:lnTo>
                      <a:pt x="47625" y="104775"/>
                    </a:lnTo>
                    <a:lnTo>
                      <a:pt x="68580" y="121920"/>
                    </a:lnTo>
                    <a:lnTo>
                      <a:pt x="76200" y="139065"/>
                    </a:lnTo>
                    <a:lnTo>
                      <a:pt x="213360" y="47625"/>
                    </a:lnTo>
                    <a:lnTo>
                      <a:pt x="177165" y="34290"/>
                    </a:lnTo>
                    <a:lnTo>
                      <a:pt x="167640" y="13335"/>
                    </a:lnTo>
                    <a:lnTo>
                      <a:pt x="163830" y="0"/>
                    </a:lnTo>
                    <a:lnTo>
                      <a:pt x="133350" y="30480"/>
                    </a:lnTo>
                    <a:lnTo>
                      <a:pt x="66675" y="74295"/>
                    </a:lnTo>
                    <a:lnTo>
                      <a:pt x="0" y="81915"/>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reeform 24"/>
              <p:cNvSpPr/>
              <p:nvPr/>
            </p:nvSpPr>
            <p:spPr>
              <a:xfrm>
                <a:off x="6130877" y="5136424"/>
                <a:ext cx="522633" cy="630555"/>
              </a:xfrm>
              <a:custGeom>
                <a:avLst/>
                <a:gdLst>
                  <a:gd name="connsiteX0" fmla="*/ 70485 w 493395"/>
                  <a:gd name="connsiteY0" fmla="*/ 0 h 630555"/>
                  <a:gd name="connsiteX1" fmla="*/ 70485 w 493395"/>
                  <a:gd name="connsiteY1" fmla="*/ 127635 h 630555"/>
                  <a:gd name="connsiteX2" fmla="*/ 74295 w 493395"/>
                  <a:gd name="connsiteY2" fmla="*/ 165735 h 630555"/>
                  <a:gd name="connsiteX3" fmla="*/ 74295 w 493395"/>
                  <a:gd name="connsiteY3" fmla="*/ 201930 h 630555"/>
                  <a:gd name="connsiteX4" fmla="*/ 55245 w 493395"/>
                  <a:gd name="connsiteY4" fmla="*/ 300990 h 630555"/>
                  <a:gd name="connsiteX5" fmla="*/ 51435 w 493395"/>
                  <a:gd name="connsiteY5" fmla="*/ 339090 h 630555"/>
                  <a:gd name="connsiteX6" fmla="*/ 45720 w 493395"/>
                  <a:gd name="connsiteY6" fmla="*/ 379095 h 630555"/>
                  <a:gd name="connsiteX7" fmla="*/ 30480 w 493395"/>
                  <a:gd name="connsiteY7" fmla="*/ 434340 h 630555"/>
                  <a:gd name="connsiteX8" fmla="*/ 17145 w 493395"/>
                  <a:gd name="connsiteY8" fmla="*/ 470535 h 630555"/>
                  <a:gd name="connsiteX9" fmla="*/ 0 w 493395"/>
                  <a:gd name="connsiteY9" fmla="*/ 516255 h 630555"/>
                  <a:gd name="connsiteX10" fmla="*/ 360045 w 493395"/>
                  <a:gd name="connsiteY10" fmla="*/ 630555 h 630555"/>
                  <a:gd name="connsiteX11" fmla="*/ 201930 w 493395"/>
                  <a:gd name="connsiteY11" fmla="*/ 501015 h 630555"/>
                  <a:gd name="connsiteX12" fmla="*/ 375285 w 493395"/>
                  <a:gd name="connsiteY12" fmla="*/ 325755 h 630555"/>
                  <a:gd name="connsiteX13" fmla="*/ 428625 w 493395"/>
                  <a:gd name="connsiteY13" fmla="*/ 255270 h 630555"/>
                  <a:gd name="connsiteX14" fmla="*/ 461010 w 493395"/>
                  <a:gd name="connsiteY14" fmla="*/ 213360 h 630555"/>
                  <a:gd name="connsiteX15" fmla="*/ 493395 w 493395"/>
                  <a:gd name="connsiteY15" fmla="*/ 175260 h 630555"/>
                  <a:gd name="connsiteX16" fmla="*/ 314325 w 493395"/>
                  <a:gd name="connsiteY16" fmla="*/ 228600 h 630555"/>
                  <a:gd name="connsiteX17" fmla="*/ 268605 w 493395"/>
                  <a:gd name="connsiteY17" fmla="*/ 236220 h 630555"/>
                  <a:gd name="connsiteX18" fmla="*/ 224790 w 493395"/>
                  <a:gd name="connsiteY18" fmla="*/ 234315 h 630555"/>
                  <a:gd name="connsiteX19" fmla="*/ 205740 w 493395"/>
                  <a:gd name="connsiteY19" fmla="*/ 228600 h 630555"/>
                  <a:gd name="connsiteX20" fmla="*/ 108585 w 493395"/>
                  <a:gd name="connsiteY20" fmla="*/ 93345 h 630555"/>
                  <a:gd name="connsiteX21" fmla="*/ 106680 w 493395"/>
                  <a:gd name="connsiteY21" fmla="*/ 62865 h 630555"/>
                  <a:gd name="connsiteX22" fmla="*/ 165735 w 493395"/>
                  <a:gd name="connsiteY22" fmla="*/ 55245 h 630555"/>
                  <a:gd name="connsiteX23" fmla="*/ 358140 w 493395"/>
                  <a:gd name="connsiteY23" fmla="*/ 62865 h 630555"/>
                  <a:gd name="connsiteX24" fmla="*/ 70485 w 493395"/>
                  <a:gd name="connsiteY24" fmla="*/ 0 h 6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3395" h="630555">
                    <a:moveTo>
                      <a:pt x="70485" y="0"/>
                    </a:moveTo>
                    <a:lnTo>
                      <a:pt x="70485" y="127635"/>
                    </a:lnTo>
                    <a:lnTo>
                      <a:pt x="74295" y="165735"/>
                    </a:lnTo>
                    <a:lnTo>
                      <a:pt x="74295" y="201930"/>
                    </a:lnTo>
                    <a:lnTo>
                      <a:pt x="55245" y="300990"/>
                    </a:lnTo>
                    <a:lnTo>
                      <a:pt x="51435" y="339090"/>
                    </a:lnTo>
                    <a:lnTo>
                      <a:pt x="45720" y="379095"/>
                    </a:lnTo>
                    <a:lnTo>
                      <a:pt x="30480" y="434340"/>
                    </a:lnTo>
                    <a:lnTo>
                      <a:pt x="17145" y="470535"/>
                    </a:lnTo>
                    <a:lnTo>
                      <a:pt x="0" y="516255"/>
                    </a:lnTo>
                    <a:lnTo>
                      <a:pt x="360045" y="630555"/>
                    </a:lnTo>
                    <a:lnTo>
                      <a:pt x="201930" y="501015"/>
                    </a:lnTo>
                    <a:lnTo>
                      <a:pt x="375285" y="325755"/>
                    </a:lnTo>
                    <a:lnTo>
                      <a:pt x="428625" y="255270"/>
                    </a:lnTo>
                    <a:lnTo>
                      <a:pt x="461010" y="213360"/>
                    </a:lnTo>
                    <a:lnTo>
                      <a:pt x="493395" y="175260"/>
                    </a:lnTo>
                    <a:lnTo>
                      <a:pt x="314325" y="228600"/>
                    </a:lnTo>
                    <a:lnTo>
                      <a:pt x="268605" y="236220"/>
                    </a:lnTo>
                    <a:lnTo>
                      <a:pt x="224790" y="234315"/>
                    </a:lnTo>
                    <a:lnTo>
                      <a:pt x="205740" y="228600"/>
                    </a:lnTo>
                    <a:lnTo>
                      <a:pt x="108585" y="93345"/>
                    </a:lnTo>
                    <a:lnTo>
                      <a:pt x="106680" y="62865"/>
                    </a:lnTo>
                    <a:lnTo>
                      <a:pt x="165735" y="55245"/>
                    </a:lnTo>
                    <a:lnTo>
                      <a:pt x="358140" y="62865"/>
                    </a:lnTo>
                    <a:lnTo>
                      <a:pt x="70485"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Freeform 25"/>
              <p:cNvSpPr/>
              <p:nvPr/>
            </p:nvSpPr>
            <p:spPr>
              <a:xfrm>
                <a:off x="6213611" y="4989739"/>
                <a:ext cx="1793904" cy="918210"/>
              </a:xfrm>
              <a:custGeom>
                <a:avLst/>
                <a:gdLst>
                  <a:gd name="connsiteX0" fmla="*/ 0 w 1693545"/>
                  <a:gd name="connsiteY0" fmla="*/ 123825 h 918210"/>
                  <a:gd name="connsiteX1" fmla="*/ 62865 w 1693545"/>
                  <a:gd name="connsiteY1" fmla="*/ 118110 h 918210"/>
                  <a:gd name="connsiteX2" fmla="*/ 295275 w 1693545"/>
                  <a:gd name="connsiteY2" fmla="*/ 177165 h 918210"/>
                  <a:gd name="connsiteX3" fmla="*/ 344805 w 1693545"/>
                  <a:gd name="connsiteY3" fmla="*/ 205740 h 918210"/>
                  <a:gd name="connsiteX4" fmla="*/ 337185 w 1693545"/>
                  <a:gd name="connsiteY4" fmla="*/ 222885 h 918210"/>
                  <a:gd name="connsiteX5" fmla="*/ 215265 w 1693545"/>
                  <a:gd name="connsiteY5" fmla="*/ 228600 h 918210"/>
                  <a:gd name="connsiteX6" fmla="*/ 99060 w 1693545"/>
                  <a:gd name="connsiteY6" fmla="*/ 240030 h 918210"/>
                  <a:gd name="connsiteX7" fmla="*/ 74295 w 1693545"/>
                  <a:gd name="connsiteY7" fmla="*/ 228600 h 918210"/>
                  <a:gd name="connsiteX8" fmla="*/ 150495 w 1693545"/>
                  <a:gd name="connsiteY8" fmla="*/ 344805 h 918210"/>
                  <a:gd name="connsiteX9" fmla="*/ 274320 w 1693545"/>
                  <a:gd name="connsiteY9" fmla="*/ 325755 h 918210"/>
                  <a:gd name="connsiteX10" fmla="*/ 363855 w 1693545"/>
                  <a:gd name="connsiteY10" fmla="*/ 297180 h 918210"/>
                  <a:gd name="connsiteX11" fmla="*/ 434340 w 1693545"/>
                  <a:gd name="connsiteY11" fmla="*/ 276225 h 918210"/>
                  <a:gd name="connsiteX12" fmla="*/ 485775 w 1693545"/>
                  <a:gd name="connsiteY12" fmla="*/ 257175 h 918210"/>
                  <a:gd name="connsiteX13" fmla="*/ 495300 w 1693545"/>
                  <a:gd name="connsiteY13" fmla="*/ 280035 h 918210"/>
                  <a:gd name="connsiteX14" fmla="*/ 474345 w 1693545"/>
                  <a:gd name="connsiteY14" fmla="*/ 302895 h 918210"/>
                  <a:gd name="connsiteX15" fmla="*/ 443865 w 1693545"/>
                  <a:gd name="connsiteY15" fmla="*/ 329565 h 918210"/>
                  <a:gd name="connsiteX16" fmla="*/ 365760 w 1693545"/>
                  <a:gd name="connsiteY16" fmla="*/ 462915 h 918210"/>
                  <a:gd name="connsiteX17" fmla="*/ 337185 w 1693545"/>
                  <a:gd name="connsiteY17" fmla="*/ 495300 h 918210"/>
                  <a:gd name="connsiteX18" fmla="*/ 171450 w 1693545"/>
                  <a:gd name="connsiteY18" fmla="*/ 657225 h 918210"/>
                  <a:gd name="connsiteX19" fmla="*/ 291465 w 1693545"/>
                  <a:gd name="connsiteY19" fmla="*/ 744855 h 918210"/>
                  <a:gd name="connsiteX20" fmla="*/ 468630 w 1693545"/>
                  <a:gd name="connsiteY20" fmla="*/ 525780 h 918210"/>
                  <a:gd name="connsiteX21" fmla="*/ 497205 w 1693545"/>
                  <a:gd name="connsiteY21" fmla="*/ 470535 h 918210"/>
                  <a:gd name="connsiteX22" fmla="*/ 539115 w 1693545"/>
                  <a:gd name="connsiteY22" fmla="*/ 422910 h 918210"/>
                  <a:gd name="connsiteX23" fmla="*/ 563880 w 1693545"/>
                  <a:gd name="connsiteY23" fmla="*/ 373380 h 918210"/>
                  <a:gd name="connsiteX24" fmla="*/ 571500 w 1693545"/>
                  <a:gd name="connsiteY24" fmla="*/ 367665 h 918210"/>
                  <a:gd name="connsiteX25" fmla="*/ 569595 w 1693545"/>
                  <a:gd name="connsiteY25" fmla="*/ 392430 h 918210"/>
                  <a:gd name="connsiteX26" fmla="*/ 567690 w 1693545"/>
                  <a:gd name="connsiteY26" fmla="*/ 398145 h 918210"/>
                  <a:gd name="connsiteX27" fmla="*/ 546735 w 1693545"/>
                  <a:gd name="connsiteY27" fmla="*/ 453390 h 918210"/>
                  <a:gd name="connsiteX28" fmla="*/ 523875 w 1693545"/>
                  <a:gd name="connsiteY28" fmla="*/ 510540 h 918210"/>
                  <a:gd name="connsiteX29" fmla="*/ 470535 w 1693545"/>
                  <a:gd name="connsiteY29" fmla="*/ 609600 h 918210"/>
                  <a:gd name="connsiteX30" fmla="*/ 401955 w 1693545"/>
                  <a:gd name="connsiteY30" fmla="*/ 718185 h 918210"/>
                  <a:gd name="connsiteX31" fmla="*/ 358140 w 1693545"/>
                  <a:gd name="connsiteY31" fmla="*/ 784860 h 918210"/>
                  <a:gd name="connsiteX32" fmla="*/ 346710 w 1693545"/>
                  <a:gd name="connsiteY32" fmla="*/ 802005 h 918210"/>
                  <a:gd name="connsiteX33" fmla="*/ 440055 w 1693545"/>
                  <a:gd name="connsiteY33" fmla="*/ 874395 h 918210"/>
                  <a:gd name="connsiteX34" fmla="*/ 527685 w 1693545"/>
                  <a:gd name="connsiteY34" fmla="*/ 739140 h 918210"/>
                  <a:gd name="connsiteX35" fmla="*/ 567690 w 1693545"/>
                  <a:gd name="connsiteY35" fmla="*/ 685800 h 918210"/>
                  <a:gd name="connsiteX36" fmla="*/ 596265 w 1693545"/>
                  <a:gd name="connsiteY36" fmla="*/ 617220 h 918210"/>
                  <a:gd name="connsiteX37" fmla="*/ 619125 w 1693545"/>
                  <a:gd name="connsiteY37" fmla="*/ 558165 h 918210"/>
                  <a:gd name="connsiteX38" fmla="*/ 664845 w 1693545"/>
                  <a:gd name="connsiteY38" fmla="*/ 493395 h 918210"/>
                  <a:gd name="connsiteX39" fmla="*/ 683895 w 1693545"/>
                  <a:gd name="connsiteY39" fmla="*/ 502920 h 918210"/>
                  <a:gd name="connsiteX40" fmla="*/ 670560 w 1693545"/>
                  <a:gd name="connsiteY40" fmla="*/ 542925 h 918210"/>
                  <a:gd name="connsiteX41" fmla="*/ 640080 w 1693545"/>
                  <a:gd name="connsiteY41" fmla="*/ 634365 h 918210"/>
                  <a:gd name="connsiteX42" fmla="*/ 542925 w 1693545"/>
                  <a:gd name="connsiteY42" fmla="*/ 843915 h 918210"/>
                  <a:gd name="connsiteX43" fmla="*/ 641985 w 1693545"/>
                  <a:gd name="connsiteY43" fmla="*/ 885825 h 918210"/>
                  <a:gd name="connsiteX44" fmla="*/ 746760 w 1693545"/>
                  <a:gd name="connsiteY44" fmla="*/ 600075 h 918210"/>
                  <a:gd name="connsiteX45" fmla="*/ 765810 w 1693545"/>
                  <a:gd name="connsiteY45" fmla="*/ 541020 h 918210"/>
                  <a:gd name="connsiteX46" fmla="*/ 781050 w 1693545"/>
                  <a:gd name="connsiteY46" fmla="*/ 499110 h 918210"/>
                  <a:gd name="connsiteX47" fmla="*/ 803910 w 1693545"/>
                  <a:gd name="connsiteY47" fmla="*/ 495300 h 918210"/>
                  <a:gd name="connsiteX48" fmla="*/ 800100 w 1693545"/>
                  <a:gd name="connsiteY48" fmla="*/ 535305 h 918210"/>
                  <a:gd name="connsiteX49" fmla="*/ 754380 w 1693545"/>
                  <a:gd name="connsiteY49" fmla="*/ 781050 h 918210"/>
                  <a:gd name="connsiteX50" fmla="*/ 731520 w 1693545"/>
                  <a:gd name="connsiteY50" fmla="*/ 897255 h 918210"/>
                  <a:gd name="connsiteX51" fmla="*/ 845820 w 1693545"/>
                  <a:gd name="connsiteY51" fmla="*/ 918210 h 918210"/>
                  <a:gd name="connsiteX52" fmla="*/ 897255 w 1693545"/>
                  <a:gd name="connsiteY52" fmla="*/ 763905 h 918210"/>
                  <a:gd name="connsiteX53" fmla="*/ 931545 w 1693545"/>
                  <a:gd name="connsiteY53" fmla="*/ 638175 h 918210"/>
                  <a:gd name="connsiteX54" fmla="*/ 937260 w 1693545"/>
                  <a:gd name="connsiteY54" fmla="*/ 617220 h 918210"/>
                  <a:gd name="connsiteX55" fmla="*/ 952500 w 1693545"/>
                  <a:gd name="connsiteY55" fmla="*/ 554355 h 918210"/>
                  <a:gd name="connsiteX56" fmla="*/ 963930 w 1693545"/>
                  <a:gd name="connsiteY56" fmla="*/ 520065 h 918210"/>
                  <a:gd name="connsiteX57" fmla="*/ 956310 w 1693545"/>
                  <a:gd name="connsiteY57" fmla="*/ 666750 h 918210"/>
                  <a:gd name="connsiteX58" fmla="*/ 963930 w 1693545"/>
                  <a:gd name="connsiteY58" fmla="*/ 742950 h 918210"/>
                  <a:gd name="connsiteX59" fmla="*/ 944880 w 1693545"/>
                  <a:gd name="connsiteY59" fmla="*/ 828675 h 918210"/>
                  <a:gd name="connsiteX60" fmla="*/ 931545 w 1693545"/>
                  <a:gd name="connsiteY60" fmla="*/ 906780 h 918210"/>
                  <a:gd name="connsiteX61" fmla="*/ 1024890 w 1693545"/>
                  <a:gd name="connsiteY61" fmla="*/ 876300 h 918210"/>
                  <a:gd name="connsiteX62" fmla="*/ 1042035 w 1693545"/>
                  <a:gd name="connsiteY62" fmla="*/ 811530 h 918210"/>
                  <a:gd name="connsiteX63" fmla="*/ 1061085 w 1693545"/>
                  <a:gd name="connsiteY63" fmla="*/ 727710 h 918210"/>
                  <a:gd name="connsiteX64" fmla="*/ 1064895 w 1693545"/>
                  <a:gd name="connsiteY64" fmla="*/ 706755 h 918210"/>
                  <a:gd name="connsiteX65" fmla="*/ 1076325 w 1693545"/>
                  <a:gd name="connsiteY65" fmla="*/ 636270 h 918210"/>
                  <a:gd name="connsiteX66" fmla="*/ 1080135 w 1693545"/>
                  <a:gd name="connsiteY66" fmla="*/ 619125 h 918210"/>
                  <a:gd name="connsiteX67" fmla="*/ 1082040 w 1693545"/>
                  <a:gd name="connsiteY67" fmla="*/ 607695 h 918210"/>
                  <a:gd name="connsiteX68" fmla="*/ 1093470 w 1693545"/>
                  <a:gd name="connsiteY68" fmla="*/ 552450 h 918210"/>
                  <a:gd name="connsiteX69" fmla="*/ 1101090 w 1693545"/>
                  <a:gd name="connsiteY69" fmla="*/ 535305 h 918210"/>
                  <a:gd name="connsiteX70" fmla="*/ 1114425 w 1693545"/>
                  <a:gd name="connsiteY70" fmla="*/ 579120 h 918210"/>
                  <a:gd name="connsiteX71" fmla="*/ 1112520 w 1693545"/>
                  <a:gd name="connsiteY71" fmla="*/ 600075 h 918210"/>
                  <a:gd name="connsiteX72" fmla="*/ 1110615 w 1693545"/>
                  <a:gd name="connsiteY72" fmla="*/ 638175 h 918210"/>
                  <a:gd name="connsiteX73" fmla="*/ 1112520 w 1693545"/>
                  <a:gd name="connsiteY73" fmla="*/ 655320 h 918210"/>
                  <a:gd name="connsiteX74" fmla="*/ 1114425 w 1693545"/>
                  <a:gd name="connsiteY74" fmla="*/ 664845 h 918210"/>
                  <a:gd name="connsiteX75" fmla="*/ 1120140 w 1693545"/>
                  <a:gd name="connsiteY75" fmla="*/ 708660 h 918210"/>
                  <a:gd name="connsiteX76" fmla="*/ 1122045 w 1693545"/>
                  <a:gd name="connsiteY76" fmla="*/ 729615 h 918210"/>
                  <a:gd name="connsiteX77" fmla="*/ 1125855 w 1693545"/>
                  <a:gd name="connsiteY77" fmla="*/ 777240 h 918210"/>
                  <a:gd name="connsiteX78" fmla="*/ 1125855 w 1693545"/>
                  <a:gd name="connsiteY78" fmla="*/ 830580 h 918210"/>
                  <a:gd name="connsiteX79" fmla="*/ 1125855 w 1693545"/>
                  <a:gd name="connsiteY79" fmla="*/ 855345 h 918210"/>
                  <a:gd name="connsiteX80" fmla="*/ 1183005 w 1693545"/>
                  <a:gd name="connsiteY80" fmla="*/ 830580 h 918210"/>
                  <a:gd name="connsiteX81" fmla="*/ 1202055 w 1693545"/>
                  <a:gd name="connsiteY81" fmla="*/ 752475 h 918210"/>
                  <a:gd name="connsiteX82" fmla="*/ 1196340 w 1693545"/>
                  <a:gd name="connsiteY82" fmla="*/ 596265 h 918210"/>
                  <a:gd name="connsiteX83" fmla="*/ 1192530 w 1693545"/>
                  <a:gd name="connsiteY83" fmla="*/ 539115 h 918210"/>
                  <a:gd name="connsiteX84" fmla="*/ 1181100 w 1693545"/>
                  <a:gd name="connsiteY84" fmla="*/ 508635 h 918210"/>
                  <a:gd name="connsiteX85" fmla="*/ 1202055 w 1693545"/>
                  <a:gd name="connsiteY85" fmla="*/ 502920 h 918210"/>
                  <a:gd name="connsiteX86" fmla="*/ 1224915 w 1693545"/>
                  <a:gd name="connsiteY86" fmla="*/ 539115 h 918210"/>
                  <a:gd name="connsiteX87" fmla="*/ 1238250 w 1693545"/>
                  <a:gd name="connsiteY87" fmla="*/ 598170 h 918210"/>
                  <a:gd name="connsiteX88" fmla="*/ 1245870 w 1693545"/>
                  <a:gd name="connsiteY88" fmla="*/ 664845 h 918210"/>
                  <a:gd name="connsiteX89" fmla="*/ 1261110 w 1693545"/>
                  <a:gd name="connsiteY89" fmla="*/ 727710 h 918210"/>
                  <a:gd name="connsiteX90" fmla="*/ 1272540 w 1693545"/>
                  <a:gd name="connsiteY90" fmla="*/ 786765 h 918210"/>
                  <a:gd name="connsiteX91" fmla="*/ 1322070 w 1693545"/>
                  <a:gd name="connsiteY91" fmla="*/ 699135 h 918210"/>
                  <a:gd name="connsiteX92" fmla="*/ 1314450 w 1693545"/>
                  <a:gd name="connsiteY92" fmla="*/ 653415 h 918210"/>
                  <a:gd name="connsiteX93" fmla="*/ 1297305 w 1693545"/>
                  <a:gd name="connsiteY93" fmla="*/ 590550 h 918210"/>
                  <a:gd name="connsiteX94" fmla="*/ 1282065 w 1693545"/>
                  <a:gd name="connsiteY94" fmla="*/ 548640 h 918210"/>
                  <a:gd name="connsiteX95" fmla="*/ 1280160 w 1693545"/>
                  <a:gd name="connsiteY95" fmla="*/ 527685 h 918210"/>
                  <a:gd name="connsiteX96" fmla="*/ 1390650 w 1693545"/>
                  <a:gd name="connsiteY96" fmla="*/ 588645 h 918210"/>
                  <a:gd name="connsiteX97" fmla="*/ 1499235 w 1693545"/>
                  <a:gd name="connsiteY97" fmla="*/ 662940 h 918210"/>
                  <a:gd name="connsiteX98" fmla="*/ 1514475 w 1693545"/>
                  <a:gd name="connsiteY98" fmla="*/ 672465 h 918210"/>
                  <a:gd name="connsiteX99" fmla="*/ 1607820 w 1693545"/>
                  <a:gd name="connsiteY99" fmla="*/ 723900 h 918210"/>
                  <a:gd name="connsiteX100" fmla="*/ 1628775 w 1693545"/>
                  <a:gd name="connsiteY100" fmla="*/ 731520 h 918210"/>
                  <a:gd name="connsiteX101" fmla="*/ 1638300 w 1693545"/>
                  <a:gd name="connsiteY101" fmla="*/ 733425 h 918210"/>
                  <a:gd name="connsiteX102" fmla="*/ 1680210 w 1693545"/>
                  <a:gd name="connsiteY102" fmla="*/ 746760 h 918210"/>
                  <a:gd name="connsiteX103" fmla="*/ 1693545 w 1693545"/>
                  <a:gd name="connsiteY103" fmla="*/ 607695 h 918210"/>
                  <a:gd name="connsiteX104" fmla="*/ 590550 w 1693545"/>
                  <a:gd name="connsiteY104" fmla="*/ 0 h 918210"/>
                  <a:gd name="connsiteX105" fmla="*/ 527685 w 1693545"/>
                  <a:gd name="connsiteY105" fmla="*/ 127635 h 918210"/>
                  <a:gd name="connsiteX106" fmla="*/ 461010 w 1693545"/>
                  <a:gd name="connsiteY106" fmla="*/ 150495 h 918210"/>
                  <a:gd name="connsiteX107" fmla="*/ 430530 w 1693545"/>
                  <a:gd name="connsiteY107" fmla="*/ 156210 h 918210"/>
                  <a:gd name="connsiteX108" fmla="*/ 390525 w 1693545"/>
                  <a:gd name="connsiteY108" fmla="*/ 165735 h 918210"/>
                  <a:gd name="connsiteX109" fmla="*/ 350520 w 1693545"/>
                  <a:gd name="connsiteY109" fmla="*/ 169545 h 918210"/>
                  <a:gd name="connsiteX110" fmla="*/ 283845 w 1693545"/>
                  <a:gd name="connsiteY110" fmla="*/ 146685 h 918210"/>
                  <a:gd name="connsiteX111" fmla="*/ 133350 w 1693545"/>
                  <a:gd name="connsiteY111" fmla="*/ 99060 h 918210"/>
                  <a:gd name="connsiteX112" fmla="*/ 51435 w 1693545"/>
                  <a:gd name="connsiteY112" fmla="*/ 85725 h 918210"/>
                  <a:gd name="connsiteX113" fmla="*/ 0 w 1693545"/>
                  <a:gd name="connsiteY113" fmla="*/ 123825 h 91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693545" h="918210">
                    <a:moveTo>
                      <a:pt x="0" y="123825"/>
                    </a:moveTo>
                    <a:lnTo>
                      <a:pt x="62865" y="118110"/>
                    </a:lnTo>
                    <a:lnTo>
                      <a:pt x="295275" y="177165"/>
                    </a:lnTo>
                    <a:lnTo>
                      <a:pt x="344805" y="205740"/>
                    </a:lnTo>
                    <a:lnTo>
                      <a:pt x="337185" y="222885"/>
                    </a:lnTo>
                    <a:lnTo>
                      <a:pt x="215265" y="228600"/>
                    </a:lnTo>
                    <a:lnTo>
                      <a:pt x="99060" y="240030"/>
                    </a:lnTo>
                    <a:lnTo>
                      <a:pt x="74295" y="228600"/>
                    </a:lnTo>
                    <a:lnTo>
                      <a:pt x="150495" y="344805"/>
                    </a:lnTo>
                    <a:lnTo>
                      <a:pt x="274320" y="325755"/>
                    </a:lnTo>
                    <a:lnTo>
                      <a:pt x="363855" y="297180"/>
                    </a:lnTo>
                    <a:lnTo>
                      <a:pt x="434340" y="276225"/>
                    </a:lnTo>
                    <a:lnTo>
                      <a:pt x="485775" y="257175"/>
                    </a:lnTo>
                    <a:lnTo>
                      <a:pt x="495300" y="280035"/>
                    </a:lnTo>
                    <a:lnTo>
                      <a:pt x="474345" y="302895"/>
                    </a:lnTo>
                    <a:lnTo>
                      <a:pt x="443865" y="329565"/>
                    </a:lnTo>
                    <a:lnTo>
                      <a:pt x="365760" y="462915"/>
                    </a:lnTo>
                    <a:lnTo>
                      <a:pt x="337185" y="495300"/>
                    </a:lnTo>
                    <a:lnTo>
                      <a:pt x="171450" y="657225"/>
                    </a:lnTo>
                    <a:lnTo>
                      <a:pt x="291465" y="744855"/>
                    </a:lnTo>
                    <a:lnTo>
                      <a:pt x="468630" y="525780"/>
                    </a:lnTo>
                    <a:lnTo>
                      <a:pt x="497205" y="470535"/>
                    </a:lnTo>
                    <a:lnTo>
                      <a:pt x="539115" y="422910"/>
                    </a:lnTo>
                    <a:lnTo>
                      <a:pt x="563880" y="373380"/>
                    </a:lnTo>
                    <a:lnTo>
                      <a:pt x="571500" y="367665"/>
                    </a:lnTo>
                    <a:cubicBezTo>
                      <a:pt x="570865" y="375920"/>
                      <a:pt x="570622" y="384215"/>
                      <a:pt x="569595" y="392430"/>
                    </a:cubicBezTo>
                    <a:cubicBezTo>
                      <a:pt x="569346" y="394423"/>
                      <a:pt x="567690" y="398145"/>
                      <a:pt x="567690" y="398145"/>
                    </a:cubicBezTo>
                    <a:lnTo>
                      <a:pt x="546735" y="453390"/>
                    </a:lnTo>
                    <a:lnTo>
                      <a:pt x="523875" y="510540"/>
                    </a:lnTo>
                    <a:lnTo>
                      <a:pt x="470535" y="609600"/>
                    </a:lnTo>
                    <a:lnTo>
                      <a:pt x="401955" y="718185"/>
                    </a:lnTo>
                    <a:lnTo>
                      <a:pt x="358140" y="784860"/>
                    </a:lnTo>
                    <a:lnTo>
                      <a:pt x="346710" y="802005"/>
                    </a:lnTo>
                    <a:lnTo>
                      <a:pt x="440055" y="874395"/>
                    </a:lnTo>
                    <a:lnTo>
                      <a:pt x="527685" y="739140"/>
                    </a:lnTo>
                    <a:lnTo>
                      <a:pt x="567690" y="685800"/>
                    </a:lnTo>
                    <a:lnTo>
                      <a:pt x="596265" y="617220"/>
                    </a:lnTo>
                    <a:lnTo>
                      <a:pt x="619125" y="558165"/>
                    </a:lnTo>
                    <a:lnTo>
                      <a:pt x="664845" y="493395"/>
                    </a:lnTo>
                    <a:lnTo>
                      <a:pt x="683895" y="502920"/>
                    </a:lnTo>
                    <a:lnTo>
                      <a:pt x="670560" y="542925"/>
                    </a:lnTo>
                    <a:lnTo>
                      <a:pt x="640080" y="634365"/>
                    </a:lnTo>
                    <a:lnTo>
                      <a:pt x="542925" y="843915"/>
                    </a:lnTo>
                    <a:lnTo>
                      <a:pt x="641985" y="885825"/>
                    </a:lnTo>
                    <a:lnTo>
                      <a:pt x="746760" y="600075"/>
                    </a:lnTo>
                    <a:lnTo>
                      <a:pt x="765810" y="541020"/>
                    </a:lnTo>
                    <a:lnTo>
                      <a:pt x="781050" y="499110"/>
                    </a:lnTo>
                    <a:lnTo>
                      <a:pt x="803910" y="495300"/>
                    </a:lnTo>
                    <a:lnTo>
                      <a:pt x="800100" y="535305"/>
                    </a:lnTo>
                    <a:lnTo>
                      <a:pt x="754380" y="781050"/>
                    </a:lnTo>
                    <a:lnTo>
                      <a:pt x="731520" y="897255"/>
                    </a:lnTo>
                    <a:lnTo>
                      <a:pt x="845820" y="918210"/>
                    </a:lnTo>
                    <a:lnTo>
                      <a:pt x="897255" y="763905"/>
                    </a:lnTo>
                    <a:lnTo>
                      <a:pt x="931545" y="638175"/>
                    </a:lnTo>
                    <a:lnTo>
                      <a:pt x="937260" y="617220"/>
                    </a:lnTo>
                    <a:lnTo>
                      <a:pt x="952500" y="554355"/>
                    </a:lnTo>
                    <a:lnTo>
                      <a:pt x="963930" y="520065"/>
                    </a:lnTo>
                    <a:lnTo>
                      <a:pt x="956310" y="666750"/>
                    </a:lnTo>
                    <a:lnTo>
                      <a:pt x="963930" y="742950"/>
                    </a:lnTo>
                    <a:lnTo>
                      <a:pt x="944880" y="828675"/>
                    </a:lnTo>
                    <a:lnTo>
                      <a:pt x="931545" y="906780"/>
                    </a:lnTo>
                    <a:lnTo>
                      <a:pt x="1024890" y="876300"/>
                    </a:lnTo>
                    <a:lnTo>
                      <a:pt x="1042035" y="811530"/>
                    </a:lnTo>
                    <a:lnTo>
                      <a:pt x="1061085" y="727710"/>
                    </a:lnTo>
                    <a:cubicBezTo>
                      <a:pt x="1063147" y="709154"/>
                      <a:pt x="1060418" y="715708"/>
                      <a:pt x="1064895" y="706755"/>
                    </a:cubicBezTo>
                    <a:lnTo>
                      <a:pt x="1076325" y="636270"/>
                    </a:lnTo>
                    <a:cubicBezTo>
                      <a:pt x="1077595" y="630555"/>
                      <a:pt x="1078908" y="624849"/>
                      <a:pt x="1080135" y="619125"/>
                    </a:cubicBezTo>
                    <a:cubicBezTo>
                      <a:pt x="1082165" y="609654"/>
                      <a:pt x="1082040" y="612705"/>
                      <a:pt x="1082040" y="607695"/>
                    </a:cubicBezTo>
                    <a:lnTo>
                      <a:pt x="1093470" y="552450"/>
                    </a:lnTo>
                    <a:lnTo>
                      <a:pt x="1101090" y="535305"/>
                    </a:lnTo>
                    <a:lnTo>
                      <a:pt x="1114425" y="579120"/>
                    </a:lnTo>
                    <a:cubicBezTo>
                      <a:pt x="1112380" y="597527"/>
                      <a:pt x="1112520" y="590515"/>
                      <a:pt x="1112520" y="600075"/>
                    </a:cubicBezTo>
                    <a:lnTo>
                      <a:pt x="1110615" y="638175"/>
                    </a:lnTo>
                    <a:cubicBezTo>
                      <a:pt x="1111250" y="643890"/>
                      <a:pt x="1111575" y="649648"/>
                      <a:pt x="1112520" y="655320"/>
                    </a:cubicBezTo>
                    <a:cubicBezTo>
                      <a:pt x="1114827" y="669160"/>
                      <a:pt x="1114425" y="654650"/>
                      <a:pt x="1114425" y="664845"/>
                    </a:cubicBezTo>
                    <a:lnTo>
                      <a:pt x="1120140" y="708660"/>
                    </a:lnTo>
                    <a:cubicBezTo>
                      <a:pt x="1122185" y="727067"/>
                      <a:pt x="1122045" y="720055"/>
                      <a:pt x="1122045" y="729615"/>
                    </a:cubicBezTo>
                    <a:lnTo>
                      <a:pt x="1125855" y="777240"/>
                    </a:lnTo>
                    <a:lnTo>
                      <a:pt x="1125855" y="830580"/>
                    </a:lnTo>
                    <a:lnTo>
                      <a:pt x="1125855" y="855345"/>
                    </a:lnTo>
                    <a:lnTo>
                      <a:pt x="1183005" y="830580"/>
                    </a:lnTo>
                    <a:lnTo>
                      <a:pt x="1202055" y="752475"/>
                    </a:lnTo>
                    <a:lnTo>
                      <a:pt x="1196340" y="596265"/>
                    </a:lnTo>
                    <a:lnTo>
                      <a:pt x="1192530" y="539115"/>
                    </a:lnTo>
                    <a:lnTo>
                      <a:pt x="1181100" y="508635"/>
                    </a:lnTo>
                    <a:lnTo>
                      <a:pt x="1202055" y="502920"/>
                    </a:lnTo>
                    <a:lnTo>
                      <a:pt x="1224915" y="539115"/>
                    </a:lnTo>
                    <a:lnTo>
                      <a:pt x="1238250" y="598170"/>
                    </a:lnTo>
                    <a:lnTo>
                      <a:pt x="1245870" y="664845"/>
                    </a:lnTo>
                    <a:lnTo>
                      <a:pt x="1261110" y="727710"/>
                    </a:lnTo>
                    <a:lnTo>
                      <a:pt x="1272540" y="786765"/>
                    </a:lnTo>
                    <a:lnTo>
                      <a:pt x="1322070" y="699135"/>
                    </a:lnTo>
                    <a:lnTo>
                      <a:pt x="1314450" y="653415"/>
                    </a:lnTo>
                    <a:lnTo>
                      <a:pt x="1297305" y="590550"/>
                    </a:lnTo>
                    <a:lnTo>
                      <a:pt x="1282065" y="548640"/>
                    </a:lnTo>
                    <a:lnTo>
                      <a:pt x="1280160" y="527685"/>
                    </a:lnTo>
                    <a:lnTo>
                      <a:pt x="1390650" y="588645"/>
                    </a:lnTo>
                    <a:lnTo>
                      <a:pt x="1499235" y="662940"/>
                    </a:lnTo>
                    <a:cubicBezTo>
                      <a:pt x="1513087" y="672834"/>
                      <a:pt x="1507108" y="672465"/>
                      <a:pt x="1514475" y="672465"/>
                    </a:cubicBezTo>
                    <a:lnTo>
                      <a:pt x="1607820" y="723900"/>
                    </a:lnTo>
                    <a:cubicBezTo>
                      <a:pt x="1609288" y="724451"/>
                      <a:pt x="1623706" y="730072"/>
                      <a:pt x="1628775" y="731520"/>
                    </a:cubicBezTo>
                    <a:cubicBezTo>
                      <a:pt x="1635982" y="733579"/>
                      <a:pt x="1634027" y="733425"/>
                      <a:pt x="1638300" y="733425"/>
                    </a:cubicBezTo>
                    <a:lnTo>
                      <a:pt x="1680210" y="746760"/>
                    </a:lnTo>
                    <a:lnTo>
                      <a:pt x="1693545" y="607695"/>
                    </a:lnTo>
                    <a:lnTo>
                      <a:pt x="590550" y="0"/>
                    </a:lnTo>
                    <a:lnTo>
                      <a:pt x="527685" y="127635"/>
                    </a:lnTo>
                    <a:lnTo>
                      <a:pt x="461010" y="150495"/>
                    </a:lnTo>
                    <a:lnTo>
                      <a:pt x="430530" y="156210"/>
                    </a:lnTo>
                    <a:lnTo>
                      <a:pt x="390525" y="165735"/>
                    </a:lnTo>
                    <a:lnTo>
                      <a:pt x="350520" y="169545"/>
                    </a:lnTo>
                    <a:lnTo>
                      <a:pt x="283845" y="146685"/>
                    </a:lnTo>
                    <a:lnTo>
                      <a:pt x="133350" y="99060"/>
                    </a:lnTo>
                    <a:lnTo>
                      <a:pt x="51435" y="85725"/>
                    </a:lnTo>
                    <a:lnTo>
                      <a:pt x="0" y="123825"/>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Freeform 27"/>
              <p:cNvSpPr/>
              <p:nvPr/>
            </p:nvSpPr>
            <p:spPr>
              <a:xfrm>
                <a:off x="6453943" y="5786242"/>
                <a:ext cx="1884505" cy="705908"/>
              </a:xfrm>
              <a:custGeom>
                <a:avLst/>
                <a:gdLst>
                  <a:gd name="connsiteX0" fmla="*/ 41910 w 1541145"/>
                  <a:gd name="connsiteY0" fmla="*/ 0 h 560070"/>
                  <a:gd name="connsiteX1" fmla="*/ 24765 w 1541145"/>
                  <a:gd name="connsiteY1" fmla="*/ 104775 h 560070"/>
                  <a:gd name="connsiteX2" fmla="*/ 15240 w 1541145"/>
                  <a:gd name="connsiteY2" fmla="*/ 165735 h 560070"/>
                  <a:gd name="connsiteX3" fmla="*/ 9525 w 1541145"/>
                  <a:gd name="connsiteY3" fmla="*/ 228600 h 560070"/>
                  <a:gd name="connsiteX4" fmla="*/ 13335 w 1541145"/>
                  <a:gd name="connsiteY4" fmla="*/ 245745 h 560070"/>
                  <a:gd name="connsiteX5" fmla="*/ 19050 w 1541145"/>
                  <a:gd name="connsiteY5" fmla="*/ 289560 h 560070"/>
                  <a:gd name="connsiteX6" fmla="*/ 72390 w 1541145"/>
                  <a:gd name="connsiteY6" fmla="*/ 253365 h 560070"/>
                  <a:gd name="connsiteX7" fmla="*/ 131445 w 1541145"/>
                  <a:gd name="connsiteY7" fmla="*/ 224790 h 560070"/>
                  <a:gd name="connsiteX8" fmla="*/ 167640 w 1541145"/>
                  <a:gd name="connsiteY8" fmla="*/ 234315 h 560070"/>
                  <a:gd name="connsiteX9" fmla="*/ 194310 w 1541145"/>
                  <a:gd name="connsiteY9" fmla="*/ 264795 h 560070"/>
                  <a:gd name="connsiteX10" fmla="*/ 228600 w 1541145"/>
                  <a:gd name="connsiteY10" fmla="*/ 310515 h 560070"/>
                  <a:gd name="connsiteX11" fmla="*/ 241935 w 1541145"/>
                  <a:gd name="connsiteY11" fmla="*/ 325755 h 560070"/>
                  <a:gd name="connsiteX12" fmla="*/ 272415 w 1541145"/>
                  <a:gd name="connsiteY12" fmla="*/ 361950 h 560070"/>
                  <a:gd name="connsiteX13" fmla="*/ 238125 w 1541145"/>
                  <a:gd name="connsiteY13" fmla="*/ 386715 h 560070"/>
                  <a:gd name="connsiteX14" fmla="*/ 207645 w 1541145"/>
                  <a:gd name="connsiteY14" fmla="*/ 363855 h 560070"/>
                  <a:gd name="connsiteX15" fmla="*/ 194310 w 1541145"/>
                  <a:gd name="connsiteY15" fmla="*/ 348615 h 560070"/>
                  <a:gd name="connsiteX16" fmla="*/ 156210 w 1541145"/>
                  <a:gd name="connsiteY16" fmla="*/ 293370 h 560070"/>
                  <a:gd name="connsiteX17" fmla="*/ 121920 w 1541145"/>
                  <a:gd name="connsiteY17" fmla="*/ 270510 h 560070"/>
                  <a:gd name="connsiteX18" fmla="*/ 89535 w 1541145"/>
                  <a:gd name="connsiteY18" fmla="*/ 270510 h 560070"/>
                  <a:gd name="connsiteX19" fmla="*/ 76200 w 1541145"/>
                  <a:gd name="connsiteY19" fmla="*/ 280035 h 560070"/>
                  <a:gd name="connsiteX20" fmla="*/ 41910 w 1541145"/>
                  <a:gd name="connsiteY20" fmla="*/ 299085 h 560070"/>
                  <a:gd name="connsiteX21" fmla="*/ 32385 w 1541145"/>
                  <a:gd name="connsiteY21" fmla="*/ 312420 h 560070"/>
                  <a:gd name="connsiteX22" fmla="*/ 11430 w 1541145"/>
                  <a:gd name="connsiteY22" fmla="*/ 340995 h 560070"/>
                  <a:gd name="connsiteX23" fmla="*/ 0 w 1541145"/>
                  <a:gd name="connsiteY23" fmla="*/ 381000 h 560070"/>
                  <a:gd name="connsiteX24" fmla="*/ 19050 w 1541145"/>
                  <a:gd name="connsiteY24" fmla="*/ 430530 h 560070"/>
                  <a:gd name="connsiteX25" fmla="*/ 41910 w 1541145"/>
                  <a:gd name="connsiteY25" fmla="*/ 464820 h 560070"/>
                  <a:gd name="connsiteX26" fmla="*/ 49530 w 1541145"/>
                  <a:gd name="connsiteY26" fmla="*/ 480060 h 560070"/>
                  <a:gd name="connsiteX27" fmla="*/ 62865 w 1541145"/>
                  <a:gd name="connsiteY27" fmla="*/ 499110 h 560070"/>
                  <a:gd name="connsiteX28" fmla="*/ 87630 w 1541145"/>
                  <a:gd name="connsiteY28" fmla="*/ 521970 h 560070"/>
                  <a:gd name="connsiteX29" fmla="*/ 125730 w 1541145"/>
                  <a:gd name="connsiteY29" fmla="*/ 533400 h 560070"/>
                  <a:gd name="connsiteX30" fmla="*/ 167640 w 1541145"/>
                  <a:gd name="connsiteY30" fmla="*/ 541020 h 560070"/>
                  <a:gd name="connsiteX31" fmla="*/ 182880 w 1541145"/>
                  <a:gd name="connsiteY31" fmla="*/ 546735 h 560070"/>
                  <a:gd name="connsiteX32" fmla="*/ 188595 w 1541145"/>
                  <a:gd name="connsiteY32" fmla="*/ 548640 h 560070"/>
                  <a:gd name="connsiteX33" fmla="*/ 205740 w 1541145"/>
                  <a:gd name="connsiteY33" fmla="*/ 550545 h 560070"/>
                  <a:gd name="connsiteX34" fmla="*/ 238125 w 1541145"/>
                  <a:gd name="connsiteY34" fmla="*/ 552450 h 560070"/>
                  <a:gd name="connsiteX35" fmla="*/ 260985 w 1541145"/>
                  <a:gd name="connsiteY35" fmla="*/ 552450 h 560070"/>
                  <a:gd name="connsiteX36" fmla="*/ 287655 w 1541145"/>
                  <a:gd name="connsiteY36" fmla="*/ 550545 h 560070"/>
                  <a:gd name="connsiteX37" fmla="*/ 310515 w 1541145"/>
                  <a:gd name="connsiteY37" fmla="*/ 548640 h 560070"/>
                  <a:gd name="connsiteX38" fmla="*/ 354330 w 1541145"/>
                  <a:gd name="connsiteY38" fmla="*/ 539115 h 560070"/>
                  <a:gd name="connsiteX39" fmla="*/ 375285 w 1541145"/>
                  <a:gd name="connsiteY39" fmla="*/ 537210 h 560070"/>
                  <a:gd name="connsiteX40" fmla="*/ 348615 w 1541145"/>
                  <a:gd name="connsiteY40" fmla="*/ 499110 h 560070"/>
                  <a:gd name="connsiteX41" fmla="*/ 310515 w 1541145"/>
                  <a:gd name="connsiteY41" fmla="*/ 453390 h 560070"/>
                  <a:gd name="connsiteX42" fmla="*/ 329565 w 1541145"/>
                  <a:gd name="connsiteY42" fmla="*/ 438150 h 560070"/>
                  <a:gd name="connsiteX43" fmla="*/ 358140 w 1541145"/>
                  <a:gd name="connsiteY43" fmla="*/ 443865 h 560070"/>
                  <a:gd name="connsiteX44" fmla="*/ 382905 w 1541145"/>
                  <a:gd name="connsiteY44" fmla="*/ 476250 h 560070"/>
                  <a:gd name="connsiteX45" fmla="*/ 392430 w 1541145"/>
                  <a:gd name="connsiteY45" fmla="*/ 491490 h 560070"/>
                  <a:gd name="connsiteX46" fmla="*/ 405765 w 1541145"/>
                  <a:gd name="connsiteY46" fmla="*/ 514350 h 560070"/>
                  <a:gd name="connsiteX47" fmla="*/ 417195 w 1541145"/>
                  <a:gd name="connsiteY47" fmla="*/ 533400 h 560070"/>
                  <a:gd name="connsiteX48" fmla="*/ 1064895 w 1541145"/>
                  <a:gd name="connsiteY48" fmla="*/ 529590 h 560070"/>
                  <a:gd name="connsiteX49" fmla="*/ 1123950 w 1541145"/>
                  <a:gd name="connsiteY49" fmla="*/ 501015 h 560070"/>
                  <a:gd name="connsiteX50" fmla="*/ 1171575 w 1541145"/>
                  <a:gd name="connsiteY50" fmla="*/ 502920 h 560070"/>
                  <a:gd name="connsiteX51" fmla="*/ 1221105 w 1541145"/>
                  <a:gd name="connsiteY51" fmla="*/ 518160 h 560070"/>
                  <a:gd name="connsiteX52" fmla="*/ 1240155 w 1541145"/>
                  <a:gd name="connsiteY52" fmla="*/ 527685 h 560070"/>
                  <a:gd name="connsiteX53" fmla="*/ 1255395 w 1541145"/>
                  <a:gd name="connsiteY53" fmla="*/ 539115 h 560070"/>
                  <a:gd name="connsiteX54" fmla="*/ 1268730 w 1541145"/>
                  <a:gd name="connsiteY54" fmla="*/ 541020 h 560070"/>
                  <a:gd name="connsiteX55" fmla="*/ 1283970 w 1541145"/>
                  <a:gd name="connsiteY55" fmla="*/ 537210 h 560070"/>
                  <a:gd name="connsiteX56" fmla="*/ 1310640 w 1541145"/>
                  <a:gd name="connsiteY56" fmla="*/ 531495 h 560070"/>
                  <a:gd name="connsiteX57" fmla="*/ 1325880 w 1541145"/>
                  <a:gd name="connsiteY57" fmla="*/ 537210 h 560070"/>
                  <a:gd name="connsiteX58" fmla="*/ 1337310 w 1541145"/>
                  <a:gd name="connsiteY58" fmla="*/ 546735 h 560070"/>
                  <a:gd name="connsiteX59" fmla="*/ 1356360 w 1541145"/>
                  <a:gd name="connsiteY59" fmla="*/ 560070 h 560070"/>
                  <a:gd name="connsiteX60" fmla="*/ 1386840 w 1541145"/>
                  <a:gd name="connsiteY60" fmla="*/ 560070 h 560070"/>
                  <a:gd name="connsiteX61" fmla="*/ 1409700 w 1541145"/>
                  <a:gd name="connsiteY61" fmla="*/ 560070 h 560070"/>
                  <a:gd name="connsiteX62" fmla="*/ 1426845 w 1541145"/>
                  <a:gd name="connsiteY62" fmla="*/ 560070 h 560070"/>
                  <a:gd name="connsiteX63" fmla="*/ 1445895 w 1541145"/>
                  <a:gd name="connsiteY63" fmla="*/ 560070 h 560070"/>
                  <a:gd name="connsiteX64" fmla="*/ 1482090 w 1541145"/>
                  <a:gd name="connsiteY64" fmla="*/ 558165 h 560070"/>
                  <a:gd name="connsiteX65" fmla="*/ 1514475 w 1541145"/>
                  <a:gd name="connsiteY65" fmla="*/ 556260 h 560070"/>
                  <a:gd name="connsiteX66" fmla="*/ 1525905 w 1541145"/>
                  <a:gd name="connsiteY66" fmla="*/ 550545 h 560070"/>
                  <a:gd name="connsiteX67" fmla="*/ 1529715 w 1541145"/>
                  <a:gd name="connsiteY67" fmla="*/ 521970 h 560070"/>
                  <a:gd name="connsiteX68" fmla="*/ 1541145 w 1541145"/>
                  <a:gd name="connsiteY68" fmla="*/ 497205 h 560070"/>
                  <a:gd name="connsiteX69" fmla="*/ 1529715 w 1541145"/>
                  <a:gd name="connsiteY69" fmla="*/ 485775 h 560070"/>
                  <a:gd name="connsiteX70" fmla="*/ 1508760 w 1541145"/>
                  <a:gd name="connsiteY70" fmla="*/ 470535 h 560070"/>
                  <a:gd name="connsiteX71" fmla="*/ 1489710 w 1541145"/>
                  <a:gd name="connsiteY71" fmla="*/ 461010 h 560070"/>
                  <a:gd name="connsiteX72" fmla="*/ 1482090 w 1541145"/>
                  <a:gd name="connsiteY72" fmla="*/ 455295 h 560070"/>
                  <a:gd name="connsiteX73" fmla="*/ 1459230 w 1541145"/>
                  <a:gd name="connsiteY73" fmla="*/ 443865 h 560070"/>
                  <a:gd name="connsiteX74" fmla="*/ 1443990 w 1541145"/>
                  <a:gd name="connsiteY74" fmla="*/ 438150 h 560070"/>
                  <a:gd name="connsiteX75" fmla="*/ 1432560 w 1541145"/>
                  <a:gd name="connsiteY75" fmla="*/ 432435 h 560070"/>
                  <a:gd name="connsiteX76" fmla="*/ 1405890 w 1541145"/>
                  <a:gd name="connsiteY76" fmla="*/ 419100 h 560070"/>
                  <a:gd name="connsiteX77" fmla="*/ 1388745 w 1541145"/>
                  <a:gd name="connsiteY77" fmla="*/ 415290 h 560070"/>
                  <a:gd name="connsiteX78" fmla="*/ 1363980 w 1541145"/>
                  <a:gd name="connsiteY78" fmla="*/ 407670 h 560070"/>
                  <a:gd name="connsiteX79" fmla="*/ 1333500 w 1541145"/>
                  <a:gd name="connsiteY79" fmla="*/ 382905 h 560070"/>
                  <a:gd name="connsiteX80" fmla="*/ 1322070 w 1541145"/>
                  <a:gd name="connsiteY80" fmla="*/ 363855 h 560070"/>
                  <a:gd name="connsiteX81" fmla="*/ 1310640 w 1541145"/>
                  <a:gd name="connsiteY81" fmla="*/ 350520 h 560070"/>
                  <a:gd name="connsiteX82" fmla="*/ 1293495 w 1541145"/>
                  <a:gd name="connsiteY82" fmla="*/ 329565 h 560070"/>
                  <a:gd name="connsiteX83" fmla="*/ 1268730 w 1541145"/>
                  <a:gd name="connsiteY83" fmla="*/ 304800 h 560070"/>
                  <a:gd name="connsiteX84" fmla="*/ 1247775 w 1541145"/>
                  <a:gd name="connsiteY84" fmla="*/ 280035 h 560070"/>
                  <a:gd name="connsiteX85" fmla="*/ 1234440 w 1541145"/>
                  <a:gd name="connsiteY85" fmla="*/ 268605 h 560070"/>
                  <a:gd name="connsiteX86" fmla="*/ 1203960 w 1541145"/>
                  <a:gd name="connsiteY86" fmla="*/ 241935 h 560070"/>
                  <a:gd name="connsiteX87" fmla="*/ 1163955 w 1541145"/>
                  <a:gd name="connsiteY87" fmla="*/ 240030 h 560070"/>
                  <a:gd name="connsiteX88" fmla="*/ 1143000 w 1541145"/>
                  <a:gd name="connsiteY88" fmla="*/ 245745 h 560070"/>
                  <a:gd name="connsiteX89" fmla="*/ 1131570 w 1541145"/>
                  <a:gd name="connsiteY89" fmla="*/ 262890 h 560070"/>
                  <a:gd name="connsiteX90" fmla="*/ 1120140 w 1541145"/>
                  <a:gd name="connsiteY90" fmla="*/ 278130 h 560070"/>
                  <a:gd name="connsiteX91" fmla="*/ 1112520 w 1541145"/>
                  <a:gd name="connsiteY91" fmla="*/ 293370 h 560070"/>
                  <a:gd name="connsiteX92" fmla="*/ 1114425 w 1541145"/>
                  <a:gd name="connsiteY92" fmla="*/ 320040 h 560070"/>
                  <a:gd name="connsiteX93" fmla="*/ 1133475 w 1541145"/>
                  <a:gd name="connsiteY93" fmla="*/ 323850 h 560070"/>
                  <a:gd name="connsiteX94" fmla="*/ 1143000 w 1541145"/>
                  <a:gd name="connsiteY94" fmla="*/ 329565 h 560070"/>
                  <a:gd name="connsiteX95" fmla="*/ 1167765 w 1541145"/>
                  <a:gd name="connsiteY95" fmla="*/ 344805 h 560070"/>
                  <a:gd name="connsiteX96" fmla="*/ 1192530 w 1541145"/>
                  <a:gd name="connsiteY96" fmla="*/ 363855 h 560070"/>
                  <a:gd name="connsiteX97" fmla="*/ 1211580 w 1541145"/>
                  <a:gd name="connsiteY97" fmla="*/ 373380 h 560070"/>
                  <a:gd name="connsiteX98" fmla="*/ 1211580 w 1541145"/>
                  <a:gd name="connsiteY98" fmla="*/ 373380 h 560070"/>
                  <a:gd name="connsiteX99" fmla="*/ 1209675 w 1541145"/>
                  <a:gd name="connsiteY99" fmla="*/ 382905 h 560070"/>
                  <a:gd name="connsiteX100" fmla="*/ 1184910 w 1541145"/>
                  <a:gd name="connsiteY100" fmla="*/ 388620 h 560070"/>
                  <a:gd name="connsiteX101" fmla="*/ 1150620 w 1541145"/>
                  <a:gd name="connsiteY101" fmla="*/ 388620 h 560070"/>
                  <a:gd name="connsiteX102" fmla="*/ 1131570 w 1541145"/>
                  <a:gd name="connsiteY102" fmla="*/ 386715 h 560070"/>
                  <a:gd name="connsiteX103" fmla="*/ 1123950 w 1541145"/>
                  <a:gd name="connsiteY103" fmla="*/ 384810 h 560070"/>
                  <a:gd name="connsiteX104" fmla="*/ 1110615 w 1541145"/>
                  <a:gd name="connsiteY104" fmla="*/ 375285 h 560070"/>
                  <a:gd name="connsiteX105" fmla="*/ 1083945 w 1541145"/>
                  <a:gd name="connsiteY105" fmla="*/ 356235 h 560070"/>
                  <a:gd name="connsiteX106" fmla="*/ 1049655 w 1541145"/>
                  <a:gd name="connsiteY106" fmla="*/ 350520 h 560070"/>
                  <a:gd name="connsiteX107" fmla="*/ 1030605 w 1541145"/>
                  <a:gd name="connsiteY107" fmla="*/ 352425 h 560070"/>
                  <a:gd name="connsiteX108" fmla="*/ 1030605 w 1541145"/>
                  <a:gd name="connsiteY108" fmla="*/ 352425 h 560070"/>
                  <a:gd name="connsiteX109" fmla="*/ 1011555 w 1541145"/>
                  <a:gd name="connsiteY109" fmla="*/ 379095 h 560070"/>
                  <a:gd name="connsiteX110" fmla="*/ 982980 w 1541145"/>
                  <a:gd name="connsiteY110" fmla="*/ 401955 h 560070"/>
                  <a:gd name="connsiteX111" fmla="*/ 956310 w 1541145"/>
                  <a:gd name="connsiteY111" fmla="*/ 396240 h 560070"/>
                  <a:gd name="connsiteX112" fmla="*/ 941070 w 1541145"/>
                  <a:gd name="connsiteY112" fmla="*/ 375285 h 560070"/>
                  <a:gd name="connsiteX113" fmla="*/ 939165 w 1541145"/>
                  <a:gd name="connsiteY113" fmla="*/ 339090 h 560070"/>
                  <a:gd name="connsiteX114" fmla="*/ 910590 w 1541145"/>
                  <a:gd name="connsiteY114" fmla="*/ 339090 h 560070"/>
                  <a:gd name="connsiteX115" fmla="*/ 891540 w 1541145"/>
                  <a:gd name="connsiteY115" fmla="*/ 337185 h 560070"/>
                  <a:gd name="connsiteX116" fmla="*/ 876300 w 1541145"/>
                  <a:gd name="connsiteY116" fmla="*/ 333375 h 560070"/>
                  <a:gd name="connsiteX117" fmla="*/ 819150 w 1541145"/>
                  <a:gd name="connsiteY117" fmla="*/ 321945 h 560070"/>
                  <a:gd name="connsiteX118" fmla="*/ 798195 w 1541145"/>
                  <a:gd name="connsiteY118" fmla="*/ 316230 h 560070"/>
                  <a:gd name="connsiteX119" fmla="*/ 788670 w 1541145"/>
                  <a:gd name="connsiteY119" fmla="*/ 312420 h 560070"/>
                  <a:gd name="connsiteX120" fmla="*/ 655320 w 1541145"/>
                  <a:gd name="connsiteY120" fmla="*/ 264795 h 560070"/>
                  <a:gd name="connsiteX121" fmla="*/ 622935 w 1541145"/>
                  <a:gd name="connsiteY121" fmla="*/ 268605 h 560070"/>
                  <a:gd name="connsiteX122" fmla="*/ 605790 w 1541145"/>
                  <a:gd name="connsiteY122" fmla="*/ 299085 h 560070"/>
                  <a:gd name="connsiteX123" fmla="*/ 560070 w 1541145"/>
                  <a:gd name="connsiteY123" fmla="*/ 325755 h 560070"/>
                  <a:gd name="connsiteX124" fmla="*/ 546735 w 1541145"/>
                  <a:gd name="connsiteY124" fmla="*/ 302895 h 560070"/>
                  <a:gd name="connsiteX125" fmla="*/ 546735 w 1541145"/>
                  <a:gd name="connsiteY125" fmla="*/ 285750 h 560070"/>
                  <a:gd name="connsiteX126" fmla="*/ 546735 w 1541145"/>
                  <a:gd name="connsiteY126" fmla="*/ 270510 h 560070"/>
                  <a:gd name="connsiteX127" fmla="*/ 527685 w 1541145"/>
                  <a:gd name="connsiteY127" fmla="*/ 232410 h 560070"/>
                  <a:gd name="connsiteX128" fmla="*/ 495300 w 1541145"/>
                  <a:gd name="connsiteY128" fmla="*/ 234315 h 560070"/>
                  <a:gd name="connsiteX129" fmla="*/ 466725 w 1541145"/>
                  <a:gd name="connsiteY129" fmla="*/ 241935 h 560070"/>
                  <a:gd name="connsiteX130" fmla="*/ 462915 w 1541145"/>
                  <a:gd name="connsiteY130" fmla="*/ 241935 h 560070"/>
                  <a:gd name="connsiteX131" fmla="*/ 438150 w 1541145"/>
                  <a:gd name="connsiteY131" fmla="*/ 249555 h 560070"/>
                  <a:gd name="connsiteX132" fmla="*/ 421005 w 1541145"/>
                  <a:gd name="connsiteY132" fmla="*/ 253365 h 560070"/>
                  <a:gd name="connsiteX133" fmla="*/ 407670 w 1541145"/>
                  <a:gd name="connsiteY133" fmla="*/ 255270 h 560070"/>
                  <a:gd name="connsiteX134" fmla="*/ 386715 w 1541145"/>
                  <a:gd name="connsiteY134" fmla="*/ 262890 h 560070"/>
                  <a:gd name="connsiteX135" fmla="*/ 350520 w 1541145"/>
                  <a:gd name="connsiteY135" fmla="*/ 291465 h 560070"/>
                  <a:gd name="connsiteX136" fmla="*/ 350520 w 1541145"/>
                  <a:gd name="connsiteY136" fmla="*/ 293370 h 560070"/>
                  <a:gd name="connsiteX137" fmla="*/ 346710 w 1541145"/>
                  <a:gd name="connsiteY137" fmla="*/ 310515 h 560070"/>
                  <a:gd name="connsiteX138" fmla="*/ 339090 w 1541145"/>
                  <a:gd name="connsiteY138" fmla="*/ 344805 h 560070"/>
                  <a:gd name="connsiteX139" fmla="*/ 333375 w 1541145"/>
                  <a:gd name="connsiteY139" fmla="*/ 377190 h 560070"/>
                  <a:gd name="connsiteX140" fmla="*/ 308610 w 1541145"/>
                  <a:gd name="connsiteY140" fmla="*/ 354330 h 560070"/>
                  <a:gd name="connsiteX141" fmla="*/ 295275 w 1541145"/>
                  <a:gd name="connsiteY141" fmla="*/ 316230 h 560070"/>
                  <a:gd name="connsiteX142" fmla="*/ 306705 w 1541145"/>
                  <a:gd name="connsiteY142" fmla="*/ 287655 h 560070"/>
                  <a:gd name="connsiteX143" fmla="*/ 316230 w 1541145"/>
                  <a:gd name="connsiteY143" fmla="*/ 270510 h 560070"/>
                  <a:gd name="connsiteX144" fmla="*/ 329565 w 1541145"/>
                  <a:gd name="connsiteY144" fmla="*/ 249555 h 560070"/>
                  <a:gd name="connsiteX145" fmla="*/ 339090 w 1541145"/>
                  <a:gd name="connsiteY145" fmla="*/ 236220 h 560070"/>
                  <a:gd name="connsiteX146" fmla="*/ 354330 w 1541145"/>
                  <a:gd name="connsiteY146" fmla="*/ 207645 h 560070"/>
                  <a:gd name="connsiteX147" fmla="*/ 360045 w 1541145"/>
                  <a:gd name="connsiteY147" fmla="*/ 192405 h 560070"/>
                  <a:gd name="connsiteX148" fmla="*/ 375285 w 1541145"/>
                  <a:gd name="connsiteY148" fmla="*/ 169545 h 560070"/>
                  <a:gd name="connsiteX149" fmla="*/ 386715 w 1541145"/>
                  <a:gd name="connsiteY149" fmla="*/ 146685 h 560070"/>
                  <a:gd name="connsiteX150" fmla="*/ 430530 w 1541145"/>
                  <a:gd name="connsiteY150" fmla="*/ 116205 h 560070"/>
                  <a:gd name="connsiteX151" fmla="*/ 445770 w 1541145"/>
                  <a:gd name="connsiteY151" fmla="*/ 38100 h 560070"/>
                  <a:gd name="connsiteX152" fmla="*/ 403860 w 1541145"/>
                  <a:gd name="connsiteY152" fmla="*/ 102870 h 560070"/>
                  <a:gd name="connsiteX153" fmla="*/ 379095 w 1541145"/>
                  <a:gd name="connsiteY153" fmla="*/ 127635 h 560070"/>
                  <a:gd name="connsiteX154" fmla="*/ 236220 w 1541145"/>
                  <a:gd name="connsiteY154" fmla="*/ 53340 h 560070"/>
                  <a:gd name="connsiteX155" fmla="*/ 198120 w 1541145"/>
                  <a:gd name="connsiteY155" fmla="*/ 108585 h 560070"/>
                  <a:gd name="connsiteX156" fmla="*/ 175260 w 1541145"/>
                  <a:gd name="connsiteY156" fmla="*/ 125730 h 560070"/>
                  <a:gd name="connsiteX157" fmla="*/ 41910 w 1541145"/>
                  <a:gd name="connsiteY157" fmla="*/ 0 h 56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541145" h="560070">
                    <a:moveTo>
                      <a:pt x="41910" y="0"/>
                    </a:moveTo>
                    <a:lnTo>
                      <a:pt x="24765" y="104775"/>
                    </a:lnTo>
                    <a:lnTo>
                      <a:pt x="15240" y="165735"/>
                    </a:lnTo>
                    <a:lnTo>
                      <a:pt x="9525" y="228600"/>
                    </a:lnTo>
                    <a:lnTo>
                      <a:pt x="13335" y="245745"/>
                    </a:lnTo>
                    <a:lnTo>
                      <a:pt x="19050" y="289560"/>
                    </a:lnTo>
                    <a:lnTo>
                      <a:pt x="72390" y="253365"/>
                    </a:lnTo>
                    <a:lnTo>
                      <a:pt x="131445" y="224790"/>
                    </a:lnTo>
                    <a:lnTo>
                      <a:pt x="167640" y="234315"/>
                    </a:lnTo>
                    <a:lnTo>
                      <a:pt x="194310" y="264795"/>
                    </a:lnTo>
                    <a:lnTo>
                      <a:pt x="228600" y="310515"/>
                    </a:lnTo>
                    <a:cubicBezTo>
                      <a:pt x="238950" y="325005"/>
                      <a:pt x="233239" y="321407"/>
                      <a:pt x="241935" y="325755"/>
                    </a:cubicBezTo>
                    <a:lnTo>
                      <a:pt x="272415" y="361950"/>
                    </a:lnTo>
                    <a:lnTo>
                      <a:pt x="238125" y="386715"/>
                    </a:lnTo>
                    <a:lnTo>
                      <a:pt x="207645" y="363855"/>
                    </a:lnTo>
                    <a:lnTo>
                      <a:pt x="194310" y="348615"/>
                    </a:lnTo>
                    <a:lnTo>
                      <a:pt x="156210" y="293370"/>
                    </a:lnTo>
                    <a:lnTo>
                      <a:pt x="121920" y="270510"/>
                    </a:lnTo>
                    <a:lnTo>
                      <a:pt x="89535" y="270510"/>
                    </a:lnTo>
                    <a:lnTo>
                      <a:pt x="76200" y="280035"/>
                    </a:lnTo>
                    <a:lnTo>
                      <a:pt x="41910" y="299085"/>
                    </a:lnTo>
                    <a:lnTo>
                      <a:pt x="32385" y="312420"/>
                    </a:lnTo>
                    <a:lnTo>
                      <a:pt x="11430" y="340995"/>
                    </a:lnTo>
                    <a:lnTo>
                      <a:pt x="0" y="381000"/>
                    </a:lnTo>
                    <a:lnTo>
                      <a:pt x="19050" y="430530"/>
                    </a:lnTo>
                    <a:lnTo>
                      <a:pt x="41910" y="464820"/>
                    </a:lnTo>
                    <a:lnTo>
                      <a:pt x="49530" y="480060"/>
                    </a:lnTo>
                    <a:lnTo>
                      <a:pt x="62865" y="499110"/>
                    </a:lnTo>
                    <a:lnTo>
                      <a:pt x="87630" y="521970"/>
                    </a:lnTo>
                    <a:lnTo>
                      <a:pt x="125730" y="533400"/>
                    </a:lnTo>
                    <a:lnTo>
                      <a:pt x="167640" y="541020"/>
                    </a:lnTo>
                    <a:lnTo>
                      <a:pt x="182880" y="546735"/>
                    </a:lnTo>
                    <a:cubicBezTo>
                      <a:pt x="184767" y="547421"/>
                      <a:pt x="188595" y="548640"/>
                      <a:pt x="188595" y="548640"/>
                    </a:cubicBezTo>
                    <a:lnTo>
                      <a:pt x="205740" y="550545"/>
                    </a:lnTo>
                    <a:cubicBezTo>
                      <a:pt x="227934" y="553011"/>
                      <a:pt x="217135" y="552450"/>
                      <a:pt x="238125" y="552450"/>
                    </a:cubicBezTo>
                    <a:lnTo>
                      <a:pt x="260985" y="552450"/>
                    </a:lnTo>
                    <a:lnTo>
                      <a:pt x="287655" y="550545"/>
                    </a:lnTo>
                    <a:lnTo>
                      <a:pt x="310515" y="548640"/>
                    </a:lnTo>
                    <a:lnTo>
                      <a:pt x="354330" y="539115"/>
                    </a:lnTo>
                    <a:lnTo>
                      <a:pt x="375285" y="537210"/>
                    </a:lnTo>
                    <a:lnTo>
                      <a:pt x="348615" y="499110"/>
                    </a:lnTo>
                    <a:lnTo>
                      <a:pt x="310515" y="453390"/>
                    </a:lnTo>
                    <a:lnTo>
                      <a:pt x="329565" y="438150"/>
                    </a:lnTo>
                    <a:lnTo>
                      <a:pt x="358140" y="443865"/>
                    </a:lnTo>
                    <a:lnTo>
                      <a:pt x="382905" y="476250"/>
                    </a:lnTo>
                    <a:lnTo>
                      <a:pt x="392430" y="491490"/>
                    </a:lnTo>
                    <a:lnTo>
                      <a:pt x="405765" y="514350"/>
                    </a:lnTo>
                    <a:lnTo>
                      <a:pt x="417195" y="533400"/>
                    </a:lnTo>
                    <a:lnTo>
                      <a:pt x="1064895" y="529590"/>
                    </a:lnTo>
                    <a:lnTo>
                      <a:pt x="1123950" y="501015"/>
                    </a:lnTo>
                    <a:lnTo>
                      <a:pt x="1171575" y="502920"/>
                    </a:lnTo>
                    <a:lnTo>
                      <a:pt x="1221105" y="518160"/>
                    </a:lnTo>
                    <a:lnTo>
                      <a:pt x="1240155" y="527685"/>
                    </a:lnTo>
                    <a:cubicBezTo>
                      <a:pt x="1254221" y="537732"/>
                      <a:pt x="1249627" y="533347"/>
                      <a:pt x="1255395" y="539115"/>
                    </a:cubicBezTo>
                    <a:lnTo>
                      <a:pt x="1268730" y="541020"/>
                    </a:lnTo>
                    <a:lnTo>
                      <a:pt x="1283970" y="537210"/>
                    </a:lnTo>
                    <a:lnTo>
                      <a:pt x="1310640" y="531495"/>
                    </a:lnTo>
                    <a:lnTo>
                      <a:pt x="1325880" y="537210"/>
                    </a:lnTo>
                    <a:lnTo>
                      <a:pt x="1337310" y="546735"/>
                    </a:lnTo>
                    <a:lnTo>
                      <a:pt x="1356360" y="560070"/>
                    </a:lnTo>
                    <a:lnTo>
                      <a:pt x="1386840" y="560070"/>
                    </a:lnTo>
                    <a:lnTo>
                      <a:pt x="1409700" y="560070"/>
                    </a:lnTo>
                    <a:lnTo>
                      <a:pt x="1426845" y="560070"/>
                    </a:lnTo>
                    <a:lnTo>
                      <a:pt x="1445895" y="560070"/>
                    </a:lnTo>
                    <a:lnTo>
                      <a:pt x="1482090" y="558165"/>
                    </a:lnTo>
                    <a:lnTo>
                      <a:pt x="1514475" y="556260"/>
                    </a:lnTo>
                    <a:lnTo>
                      <a:pt x="1525905" y="550545"/>
                    </a:lnTo>
                    <a:lnTo>
                      <a:pt x="1529715" y="521970"/>
                    </a:lnTo>
                    <a:lnTo>
                      <a:pt x="1541145" y="497205"/>
                    </a:lnTo>
                    <a:lnTo>
                      <a:pt x="1529715" y="485775"/>
                    </a:lnTo>
                    <a:lnTo>
                      <a:pt x="1508760" y="470535"/>
                    </a:lnTo>
                    <a:cubicBezTo>
                      <a:pt x="1502410" y="467360"/>
                      <a:pt x="1495874" y="464532"/>
                      <a:pt x="1489710" y="461010"/>
                    </a:cubicBezTo>
                    <a:cubicBezTo>
                      <a:pt x="1486953" y="459435"/>
                      <a:pt x="1482090" y="455295"/>
                      <a:pt x="1482090" y="455295"/>
                    </a:cubicBezTo>
                    <a:lnTo>
                      <a:pt x="1459230" y="443865"/>
                    </a:lnTo>
                    <a:cubicBezTo>
                      <a:pt x="1454150" y="441960"/>
                      <a:pt x="1448998" y="440237"/>
                      <a:pt x="1443990" y="438150"/>
                    </a:cubicBezTo>
                    <a:cubicBezTo>
                      <a:pt x="1440058" y="436512"/>
                      <a:pt x="1436370" y="434340"/>
                      <a:pt x="1432560" y="432435"/>
                    </a:cubicBezTo>
                    <a:lnTo>
                      <a:pt x="1405890" y="419100"/>
                    </a:lnTo>
                    <a:lnTo>
                      <a:pt x="1388745" y="415290"/>
                    </a:lnTo>
                    <a:lnTo>
                      <a:pt x="1363980" y="407670"/>
                    </a:lnTo>
                    <a:lnTo>
                      <a:pt x="1333500" y="382905"/>
                    </a:lnTo>
                    <a:lnTo>
                      <a:pt x="1322070" y="363855"/>
                    </a:lnTo>
                    <a:lnTo>
                      <a:pt x="1310640" y="350520"/>
                    </a:lnTo>
                    <a:lnTo>
                      <a:pt x="1293495" y="329565"/>
                    </a:lnTo>
                    <a:lnTo>
                      <a:pt x="1268730" y="304800"/>
                    </a:lnTo>
                    <a:lnTo>
                      <a:pt x="1247775" y="280035"/>
                    </a:lnTo>
                    <a:lnTo>
                      <a:pt x="1234440" y="268605"/>
                    </a:lnTo>
                    <a:lnTo>
                      <a:pt x="1203960" y="241935"/>
                    </a:lnTo>
                    <a:lnTo>
                      <a:pt x="1163955" y="240030"/>
                    </a:lnTo>
                    <a:cubicBezTo>
                      <a:pt x="1145025" y="242133"/>
                      <a:pt x="1150876" y="237869"/>
                      <a:pt x="1143000" y="245745"/>
                    </a:cubicBezTo>
                    <a:lnTo>
                      <a:pt x="1131570" y="262890"/>
                    </a:lnTo>
                    <a:cubicBezTo>
                      <a:pt x="1121523" y="276956"/>
                      <a:pt x="1125908" y="272362"/>
                      <a:pt x="1120140" y="278130"/>
                    </a:cubicBezTo>
                    <a:lnTo>
                      <a:pt x="1112520" y="293370"/>
                    </a:lnTo>
                    <a:lnTo>
                      <a:pt x="1114425" y="320040"/>
                    </a:lnTo>
                    <a:lnTo>
                      <a:pt x="1133475" y="323850"/>
                    </a:lnTo>
                    <a:lnTo>
                      <a:pt x="1143000" y="329565"/>
                    </a:lnTo>
                    <a:lnTo>
                      <a:pt x="1167765" y="344805"/>
                    </a:lnTo>
                    <a:lnTo>
                      <a:pt x="1192530" y="363855"/>
                    </a:lnTo>
                    <a:cubicBezTo>
                      <a:pt x="1210230" y="373688"/>
                      <a:pt x="1203137" y="373380"/>
                      <a:pt x="1211580" y="373380"/>
                    </a:cubicBezTo>
                    <a:lnTo>
                      <a:pt x="1211580" y="373380"/>
                    </a:lnTo>
                    <a:lnTo>
                      <a:pt x="1209675" y="382905"/>
                    </a:lnTo>
                    <a:cubicBezTo>
                      <a:pt x="1190120" y="389423"/>
                      <a:pt x="1198554" y="388620"/>
                      <a:pt x="1184910" y="388620"/>
                    </a:cubicBezTo>
                    <a:lnTo>
                      <a:pt x="1150620" y="388620"/>
                    </a:lnTo>
                    <a:cubicBezTo>
                      <a:pt x="1144270" y="387985"/>
                      <a:pt x="1137888" y="387618"/>
                      <a:pt x="1131570" y="386715"/>
                    </a:cubicBezTo>
                    <a:cubicBezTo>
                      <a:pt x="1128978" y="386345"/>
                      <a:pt x="1123950" y="384810"/>
                      <a:pt x="1123950" y="384810"/>
                    </a:cubicBezTo>
                    <a:lnTo>
                      <a:pt x="1110615" y="375285"/>
                    </a:lnTo>
                    <a:lnTo>
                      <a:pt x="1083945" y="356235"/>
                    </a:lnTo>
                    <a:lnTo>
                      <a:pt x="1049655" y="350520"/>
                    </a:lnTo>
                    <a:cubicBezTo>
                      <a:pt x="1031879" y="352495"/>
                      <a:pt x="1038260" y="352425"/>
                      <a:pt x="1030605" y="352425"/>
                    </a:cubicBezTo>
                    <a:lnTo>
                      <a:pt x="1030605" y="352425"/>
                    </a:lnTo>
                    <a:lnTo>
                      <a:pt x="1011555" y="379095"/>
                    </a:lnTo>
                    <a:lnTo>
                      <a:pt x="982980" y="401955"/>
                    </a:lnTo>
                    <a:lnTo>
                      <a:pt x="956310" y="396240"/>
                    </a:lnTo>
                    <a:lnTo>
                      <a:pt x="941070" y="375285"/>
                    </a:lnTo>
                    <a:lnTo>
                      <a:pt x="939165" y="339090"/>
                    </a:lnTo>
                    <a:lnTo>
                      <a:pt x="910590" y="339090"/>
                    </a:lnTo>
                    <a:cubicBezTo>
                      <a:pt x="904240" y="338455"/>
                      <a:pt x="897835" y="338234"/>
                      <a:pt x="891540" y="337185"/>
                    </a:cubicBezTo>
                    <a:cubicBezTo>
                      <a:pt x="886375" y="336324"/>
                      <a:pt x="876300" y="333375"/>
                      <a:pt x="876300" y="333375"/>
                    </a:cubicBezTo>
                    <a:lnTo>
                      <a:pt x="819150" y="321945"/>
                    </a:lnTo>
                    <a:cubicBezTo>
                      <a:pt x="812165" y="320040"/>
                      <a:pt x="805013" y="318665"/>
                      <a:pt x="798195" y="316230"/>
                    </a:cubicBezTo>
                    <a:cubicBezTo>
                      <a:pt x="785554" y="311716"/>
                      <a:pt x="798025" y="312420"/>
                      <a:pt x="788670" y="312420"/>
                    </a:cubicBezTo>
                    <a:lnTo>
                      <a:pt x="655320" y="264795"/>
                    </a:lnTo>
                    <a:lnTo>
                      <a:pt x="622935" y="268605"/>
                    </a:lnTo>
                    <a:lnTo>
                      <a:pt x="605790" y="299085"/>
                    </a:lnTo>
                    <a:lnTo>
                      <a:pt x="560070" y="325755"/>
                    </a:lnTo>
                    <a:lnTo>
                      <a:pt x="546735" y="302895"/>
                    </a:lnTo>
                    <a:lnTo>
                      <a:pt x="546735" y="285750"/>
                    </a:lnTo>
                    <a:lnTo>
                      <a:pt x="546735" y="270510"/>
                    </a:lnTo>
                    <a:lnTo>
                      <a:pt x="527685" y="232410"/>
                    </a:lnTo>
                    <a:lnTo>
                      <a:pt x="495300" y="234315"/>
                    </a:lnTo>
                    <a:cubicBezTo>
                      <a:pt x="485081" y="237381"/>
                      <a:pt x="476923" y="240478"/>
                      <a:pt x="466725" y="241935"/>
                    </a:cubicBezTo>
                    <a:cubicBezTo>
                      <a:pt x="465468" y="242115"/>
                      <a:pt x="464185" y="241935"/>
                      <a:pt x="462915" y="241935"/>
                    </a:cubicBezTo>
                    <a:lnTo>
                      <a:pt x="438150" y="249555"/>
                    </a:lnTo>
                    <a:cubicBezTo>
                      <a:pt x="432435" y="250825"/>
                      <a:pt x="426746" y="252217"/>
                      <a:pt x="421005" y="253365"/>
                    </a:cubicBezTo>
                    <a:cubicBezTo>
                      <a:pt x="410958" y="255374"/>
                      <a:pt x="413107" y="255270"/>
                      <a:pt x="407670" y="255270"/>
                    </a:cubicBezTo>
                    <a:lnTo>
                      <a:pt x="386715" y="262890"/>
                    </a:lnTo>
                    <a:lnTo>
                      <a:pt x="350520" y="291465"/>
                    </a:lnTo>
                    <a:lnTo>
                      <a:pt x="350520" y="293370"/>
                    </a:lnTo>
                    <a:lnTo>
                      <a:pt x="346710" y="310515"/>
                    </a:lnTo>
                    <a:lnTo>
                      <a:pt x="339090" y="344805"/>
                    </a:lnTo>
                    <a:lnTo>
                      <a:pt x="333375" y="377190"/>
                    </a:lnTo>
                    <a:lnTo>
                      <a:pt x="308610" y="354330"/>
                    </a:lnTo>
                    <a:lnTo>
                      <a:pt x="295275" y="316230"/>
                    </a:lnTo>
                    <a:lnTo>
                      <a:pt x="306705" y="287655"/>
                    </a:lnTo>
                    <a:cubicBezTo>
                      <a:pt x="314727" y="271612"/>
                      <a:pt x="310309" y="276431"/>
                      <a:pt x="316230" y="270510"/>
                    </a:cubicBezTo>
                    <a:lnTo>
                      <a:pt x="329565" y="249555"/>
                    </a:lnTo>
                    <a:lnTo>
                      <a:pt x="339090" y="236220"/>
                    </a:lnTo>
                    <a:lnTo>
                      <a:pt x="354330" y="207645"/>
                    </a:lnTo>
                    <a:lnTo>
                      <a:pt x="360045" y="192405"/>
                    </a:lnTo>
                    <a:lnTo>
                      <a:pt x="375285" y="169545"/>
                    </a:lnTo>
                    <a:cubicBezTo>
                      <a:pt x="387772" y="150815"/>
                      <a:pt x="386715" y="159269"/>
                      <a:pt x="386715" y="146685"/>
                    </a:cubicBezTo>
                    <a:lnTo>
                      <a:pt x="430530" y="116205"/>
                    </a:lnTo>
                    <a:lnTo>
                      <a:pt x="445770" y="38100"/>
                    </a:lnTo>
                    <a:lnTo>
                      <a:pt x="403860" y="102870"/>
                    </a:lnTo>
                    <a:lnTo>
                      <a:pt x="379095" y="127635"/>
                    </a:lnTo>
                    <a:lnTo>
                      <a:pt x="236220" y="53340"/>
                    </a:lnTo>
                    <a:lnTo>
                      <a:pt x="198120" y="108585"/>
                    </a:lnTo>
                    <a:lnTo>
                      <a:pt x="175260" y="125730"/>
                    </a:lnTo>
                    <a:lnTo>
                      <a:pt x="4191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Freeform 35"/>
              <p:cNvSpPr/>
              <p:nvPr/>
            </p:nvSpPr>
            <p:spPr>
              <a:xfrm rot="270940">
                <a:off x="6983005" y="6249105"/>
                <a:ext cx="740455" cy="119963"/>
              </a:xfrm>
              <a:custGeom>
                <a:avLst/>
                <a:gdLst>
                  <a:gd name="connsiteX0" fmla="*/ 0 w 706755"/>
                  <a:gd name="connsiteY0" fmla="*/ 83820 h 152400"/>
                  <a:gd name="connsiteX1" fmla="*/ 62865 w 706755"/>
                  <a:gd name="connsiteY1" fmla="*/ 49530 h 152400"/>
                  <a:gd name="connsiteX2" fmla="*/ 137160 w 706755"/>
                  <a:gd name="connsiteY2" fmla="*/ 47625 h 152400"/>
                  <a:gd name="connsiteX3" fmla="*/ 300990 w 706755"/>
                  <a:gd name="connsiteY3" fmla="*/ 89535 h 152400"/>
                  <a:gd name="connsiteX4" fmla="*/ 388620 w 706755"/>
                  <a:gd name="connsiteY4" fmla="*/ 108585 h 152400"/>
                  <a:gd name="connsiteX5" fmla="*/ 409575 w 706755"/>
                  <a:gd name="connsiteY5" fmla="*/ 108585 h 152400"/>
                  <a:gd name="connsiteX6" fmla="*/ 459105 w 706755"/>
                  <a:gd name="connsiteY6" fmla="*/ 110490 h 152400"/>
                  <a:gd name="connsiteX7" fmla="*/ 478155 w 706755"/>
                  <a:gd name="connsiteY7" fmla="*/ 114300 h 152400"/>
                  <a:gd name="connsiteX8" fmla="*/ 518160 w 706755"/>
                  <a:gd name="connsiteY8" fmla="*/ 116205 h 152400"/>
                  <a:gd name="connsiteX9" fmla="*/ 535305 w 706755"/>
                  <a:gd name="connsiteY9" fmla="*/ 118110 h 152400"/>
                  <a:gd name="connsiteX10" fmla="*/ 577215 w 706755"/>
                  <a:gd name="connsiteY10" fmla="*/ 118110 h 152400"/>
                  <a:gd name="connsiteX11" fmla="*/ 601980 w 706755"/>
                  <a:gd name="connsiteY11" fmla="*/ 120015 h 152400"/>
                  <a:gd name="connsiteX12" fmla="*/ 634365 w 706755"/>
                  <a:gd name="connsiteY12" fmla="*/ 120015 h 152400"/>
                  <a:gd name="connsiteX13" fmla="*/ 683895 w 706755"/>
                  <a:gd name="connsiteY13" fmla="*/ 129540 h 152400"/>
                  <a:gd name="connsiteX14" fmla="*/ 706755 w 706755"/>
                  <a:gd name="connsiteY14" fmla="*/ 152400 h 152400"/>
                  <a:gd name="connsiteX15" fmla="*/ 664845 w 706755"/>
                  <a:gd name="connsiteY15" fmla="*/ 89535 h 152400"/>
                  <a:gd name="connsiteX16" fmla="*/ 586740 w 706755"/>
                  <a:gd name="connsiteY16" fmla="*/ 93345 h 152400"/>
                  <a:gd name="connsiteX17" fmla="*/ 561975 w 706755"/>
                  <a:gd name="connsiteY17" fmla="*/ 93345 h 152400"/>
                  <a:gd name="connsiteX18" fmla="*/ 523875 w 706755"/>
                  <a:gd name="connsiteY18" fmla="*/ 93345 h 152400"/>
                  <a:gd name="connsiteX19" fmla="*/ 501015 w 706755"/>
                  <a:gd name="connsiteY19" fmla="*/ 89535 h 152400"/>
                  <a:gd name="connsiteX20" fmla="*/ 453390 w 706755"/>
                  <a:gd name="connsiteY20" fmla="*/ 76200 h 152400"/>
                  <a:gd name="connsiteX21" fmla="*/ 436245 w 706755"/>
                  <a:gd name="connsiteY21" fmla="*/ 72390 h 152400"/>
                  <a:gd name="connsiteX22" fmla="*/ 430530 w 706755"/>
                  <a:gd name="connsiteY22" fmla="*/ 70485 h 152400"/>
                  <a:gd name="connsiteX23" fmla="*/ 125730 w 706755"/>
                  <a:gd name="connsiteY23" fmla="*/ 7620 h 152400"/>
                  <a:gd name="connsiteX24" fmla="*/ 64770 w 706755"/>
                  <a:gd name="connsiteY24" fmla="*/ 0 h 152400"/>
                  <a:gd name="connsiteX25" fmla="*/ 26670 w 706755"/>
                  <a:gd name="connsiteY25" fmla="*/ 9525 h 152400"/>
                  <a:gd name="connsiteX26" fmla="*/ 0 w 706755"/>
                  <a:gd name="connsiteY26" fmla="*/ 8382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06755" h="152400">
                    <a:moveTo>
                      <a:pt x="0" y="83820"/>
                    </a:moveTo>
                    <a:lnTo>
                      <a:pt x="62865" y="49530"/>
                    </a:lnTo>
                    <a:lnTo>
                      <a:pt x="137160" y="47625"/>
                    </a:lnTo>
                    <a:lnTo>
                      <a:pt x="300990" y="89535"/>
                    </a:lnTo>
                    <a:lnTo>
                      <a:pt x="388620" y="108585"/>
                    </a:lnTo>
                    <a:lnTo>
                      <a:pt x="409575" y="108585"/>
                    </a:lnTo>
                    <a:lnTo>
                      <a:pt x="459105" y="110490"/>
                    </a:lnTo>
                    <a:lnTo>
                      <a:pt x="478155" y="114300"/>
                    </a:lnTo>
                    <a:lnTo>
                      <a:pt x="518160" y="116205"/>
                    </a:lnTo>
                    <a:lnTo>
                      <a:pt x="535305" y="118110"/>
                    </a:lnTo>
                    <a:lnTo>
                      <a:pt x="577215" y="118110"/>
                    </a:lnTo>
                    <a:cubicBezTo>
                      <a:pt x="598161" y="120205"/>
                      <a:pt x="589883" y="120015"/>
                      <a:pt x="601980" y="120015"/>
                    </a:cubicBezTo>
                    <a:lnTo>
                      <a:pt x="634365" y="120015"/>
                    </a:lnTo>
                    <a:lnTo>
                      <a:pt x="683895" y="129540"/>
                    </a:lnTo>
                    <a:lnTo>
                      <a:pt x="706755" y="152400"/>
                    </a:lnTo>
                    <a:lnTo>
                      <a:pt x="664845" y="89535"/>
                    </a:lnTo>
                    <a:lnTo>
                      <a:pt x="586740" y="93345"/>
                    </a:lnTo>
                    <a:lnTo>
                      <a:pt x="561975" y="93345"/>
                    </a:lnTo>
                    <a:lnTo>
                      <a:pt x="523875" y="93345"/>
                    </a:lnTo>
                    <a:cubicBezTo>
                      <a:pt x="504870" y="89122"/>
                      <a:pt x="512584" y="89535"/>
                      <a:pt x="501015" y="89535"/>
                    </a:cubicBezTo>
                    <a:lnTo>
                      <a:pt x="453390" y="76200"/>
                    </a:lnTo>
                    <a:cubicBezTo>
                      <a:pt x="447675" y="74930"/>
                      <a:pt x="441925" y="73810"/>
                      <a:pt x="436245" y="72390"/>
                    </a:cubicBezTo>
                    <a:cubicBezTo>
                      <a:pt x="434297" y="71903"/>
                      <a:pt x="430530" y="70485"/>
                      <a:pt x="430530" y="70485"/>
                    </a:cubicBezTo>
                    <a:lnTo>
                      <a:pt x="125730" y="7620"/>
                    </a:lnTo>
                    <a:lnTo>
                      <a:pt x="64770" y="0"/>
                    </a:lnTo>
                    <a:lnTo>
                      <a:pt x="26670" y="9525"/>
                    </a:lnTo>
                    <a:lnTo>
                      <a:pt x="0" y="8382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7997425" y="5597434"/>
                <a:ext cx="341023" cy="238125"/>
              </a:xfrm>
              <a:custGeom>
                <a:avLst/>
                <a:gdLst>
                  <a:gd name="connsiteX0" fmla="*/ 0 w 321945"/>
                  <a:gd name="connsiteY0" fmla="*/ 140970 h 238125"/>
                  <a:gd name="connsiteX1" fmla="*/ 104775 w 321945"/>
                  <a:gd name="connsiteY1" fmla="*/ 182880 h 238125"/>
                  <a:gd name="connsiteX2" fmla="*/ 161925 w 321945"/>
                  <a:gd name="connsiteY2" fmla="*/ 186690 h 238125"/>
                  <a:gd name="connsiteX3" fmla="*/ 190500 w 321945"/>
                  <a:gd name="connsiteY3" fmla="*/ 198120 h 238125"/>
                  <a:gd name="connsiteX4" fmla="*/ 203835 w 321945"/>
                  <a:gd name="connsiteY4" fmla="*/ 238125 h 238125"/>
                  <a:gd name="connsiteX5" fmla="*/ 321945 w 321945"/>
                  <a:gd name="connsiteY5" fmla="*/ 236220 h 238125"/>
                  <a:gd name="connsiteX6" fmla="*/ 238125 w 321945"/>
                  <a:gd name="connsiteY6" fmla="*/ 112395 h 238125"/>
                  <a:gd name="connsiteX7" fmla="*/ 205740 w 321945"/>
                  <a:gd name="connsiteY7" fmla="*/ 135255 h 238125"/>
                  <a:gd name="connsiteX8" fmla="*/ 179070 w 321945"/>
                  <a:gd name="connsiteY8" fmla="*/ 129540 h 238125"/>
                  <a:gd name="connsiteX9" fmla="*/ 156210 w 321945"/>
                  <a:gd name="connsiteY9" fmla="*/ 104775 h 238125"/>
                  <a:gd name="connsiteX10" fmla="*/ 148590 w 321945"/>
                  <a:gd name="connsiteY10" fmla="*/ 89535 h 238125"/>
                  <a:gd name="connsiteX11" fmla="*/ 13335 w 321945"/>
                  <a:gd name="connsiteY11" fmla="*/ 0 h 238125"/>
                  <a:gd name="connsiteX12" fmla="*/ 0 w 321945"/>
                  <a:gd name="connsiteY12" fmla="*/ 14097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945" h="238125">
                    <a:moveTo>
                      <a:pt x="0" y="140970"/>
                    </a:moveTo>
                    <a:lnTo>
                      <a:pt x="104775" y="182880"/>
                    </a:lnTo>
                    <a:lnTo>
                      <a:pt x="161925" y="186690"/>
                    </a:lnTo>
                    <a:lnTo>
                      <a:pt x="190500" y="198120"/>
                    </a:lnTo>
                    <a:lnTo>
                      <a:pt x="203835" y="238125"/>
                    </a:lnTo>
                    <a:lnTo>
                      <a:pt x="321945" y="236220"/>
                    </a:lnTo>
                    <a:lnTo>
                      <a:pt x="238125" y="112395"/>
                    </a:lnTo>
                    <a:lnTo>
                      <a:pt x="205740" y="135255"/>
                    </a:lnTo>
                    <a:lnTo>
                      <a:pt x="179070" y="129540"/>
                    </a:lnTo>
                    <a:lnTo>
                      <a:pt x="156210" y="104775"/>
                    </a:lnTo>
                    <a:lnTo>
                      <a:pt x="148590" y="89535"/>
                    </a:lnTo>
                    <a:lnTo>
                      <a:pt x="13335" y="0"/>
                    </a:lnTo>
                    <a:lnTo>
                      <a:pt x="0" y="14097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Freeform 37"/>
              <p:cNvSpPr/>
              <p:nvPr/>
            </p:nvSpPr>
            <p:spPr>
              <a:xfrm>
                <a:off x="5511509" y="5816509"/>
                <a:ext cx="706159" cy="675641"/>
              </a:xfrm>
              <a:custGeom>
                <a:avLst/>
                <a:gdLst>
                  <a:gd name="connsiteX0" fmla="*/ 478155 w 594360"/>
                  <a:gd name="connsiteY0" fmla="*/ 0 h 613415"/>
                  <a:gd name="connsiteX1" fmla="*/ 478155 w 594360"/>
                  <a:gd name="connsiteY1" fmla="*/ 0 h 613415"/>
                  <a:gd name="connsiteX2" fmla="*/ 424815 w 594360"/>
                  <a:gd name="connsiteY2" fmla="*/ 125730 h 613415"/>
                  <a:gd name="connsiteX3" fmla="*/ 409575 w 594360"/>
                  <a:gd name="connsiteY3" fmla="*/ 154305 h 613415"/>
                  <a:gd name="connsiteX4" fmla="*/ 373380 w 594360"/>
                  <a:gd name="connsiteY4" fmla="*/ 192405 h 613415"/>
                  <a:gd name="connsiteX5" fmla="*/ 346710 w 594360"/>
                  <a:gd name="connsiteY5" fmla="*/ 220980 h 613415"/>
                  <a:gd name="connsiteX6" fmla="*/ 342900 w 594360"/>
                  <a:gd name="connsiteY6" fmla="*/ 247650 h 613415"/>
                  <a:gd name="connsiteX7" fmla="*/ 360045 w 594360"/>
                  <a:gd name="connsiteY7" fmla="*/ 278130 h 613415"/>
                  <a:gd name="connsiteX8" fmla="*/ 388620 w 594360"/>
                  <a:gd name="connsiteY8" fmla="*/ 295275 h 613415"/>
                  <a:gd name="connsiteX9" fmla="*/ 417195 w 594360"/>
                  <a:gd name="connsiteY9" fmla="*/ 325755 h 613415"/>
                  <a:gd name="connsiteX10" fmla="*/ 436245 w 594360"/>
                  <a:gd name="connsiteY10" fmla="*/ 352425 h 613415"/>
                  <a:gd name="connsiteX11" fmla="*/ 438150 w 594360"/>
                  <a:gd name="connsiteY11" fmla="*/ 369570 h 613415"/>
                  <a:gd name="connsiteX12" fmla="*/ 388620 w 594360"/>
                  <a:gd name="connsiteY12" fmla="*/ 352425 h 613415"/>
                  <a:gd name="connsiteX13" fmla="*/ 337185 w 594360"/>
                  <a:gd name="connsiteY13" fmla="*/ 342900 h 613415"/>
                  <a:gd name="connsiteX14" fmla="*/ 295275 w 594360"/>
                  <a:gd name="connsiteY14" fmla="*/ 337185 h 613415"/>
                  <a:gd name="connsiteX15" fmla="*/ 278130 w 594360"/>
                  <a:gd name="connsiteY15" fmla="*/ 340995 h 613415"/>
                  <a:gd name="connsiteX16" fmla="*/ 270510 w 594360"/>
                  <a:gd name="connsiteY16" fmla="*/ 342900 h 613415"/>
                  <a:gd name="connsiteX17" fmla="*/ 255270 w 594360"/>
                  <a:gd name="connsiteY17" fmla="*/ 346710 h 613415"/>
                  <a:gd name="connsiteX18" fmla="*/ 291465 w 594360"/>
                  <a:gd name="connsiteY18" fmla="*/ 360045 h 613415"/>
                  <a:gd name="connsiteX19" fmla="*/ 306705 w 594360"/>
                  <a:gd name="connsiteY19" fmla="*/ 369570 h 613415"/>
                  <a:gd name="connsiteX20" fmla="*/ 318135 w 594360"/>
                  <a:gd name="connsiteY20" fmla="*/ 392430 h 613415"/>
                  <a:gd name="connsiteX21" fmla="*/ 320040 w 594360"/>
                  <a:gd name="connsiteY21" fmla="*/ 421005 h 613415"/>
                  <a:gd name="connsiteX22" fmla="*/ 283845 w 594360"/>
                  <a:gd name="connsiteY22" fmla="*/ 411480 h 613415"/>
                  <a:gd name="connsiteX23" fmla="*/ 236220 w 594360"/>
                  <a:gd name="connsiteY23" fmla="*/ 388620 h 613415"/>
                  <a:gd name="connsiteX24" fmla="*/ 207645 w 594360"/>
                  <a:gd name="connsiteY24" fmla="*/ 398145 h 613415"/>
                  <a:gd name="connsiteX25" fmla="*/ 198120 w 594360"/>
                  <a:gd name="connsiteY25" fmla="*/ 411480 h 613415"/>
                  <a:gd name="connsiteX26" fmla="*/ 192405 w 594360"/>
                  <a:gd name="connsiteY26" fmla="*/ 417195 h 613415"/>
                  <a:gd name="connsiteX27" fmla="*/ 156210 w 594360"/>
                  <a:gd name="connsiteY27" fmla="*/ 447675 h 613415"/>
                  <a:gd name="connsiteX28" fmla="*/ 180975 w 594360"/>
                  <a:gd name="connsiteY28" fmla="*/ 487680 h 613415"/>
                  <a:gd name="connsiteX29" fmla="*/ 177165 w 594360"/>
                  <a:gd name="connsiteY29" fmla="*/ 512445 h 613415"/>
                  <a:gd name="connsiteX30" fmla="*/ 148590 w 594360"/>
                  <a:gd name="connsiteY30" fmla="*/ 516255 h 613415"/>
                  <a:gd name="connsiteX31" fmla="*/ 133350 w 594360"/>
                  <a:gd name="connsiteY31" fmla="*/ 502920 h 613415"/>
                  <a:gd name="connsiteX32" fmla="*/ 114300 w 594360"/>
                  <a:gd name="connsiteY32" fmla="*/ 474345 h 613415"/>
                  <a:gd name="connsiteX33" fmla="*/ 95250 w 594360"/>
                  <a:gd name="connsiteY33" fmla="*/ 489585 h 613415"/>
                  <a:gd name="connsiteX34" fmla="*/ 47625 w 594360"/>
                  <a:gd name="connsiteY34" fmla="*/ 527685 h 613415"/>
                  <a:gd name="connsiteX35" fmla="*/ 32385 w 594360"/>
                  <a:gd name="connsiteY35" fmla="*/ 541020 h 613415"/>
                  <a:gd name="connsiteX36" fmla="*/ 24765 w 594360"/>
                  <a:gd name="connsiteY36" fmla="*/ 544830 h 613415"/>
                  <a:gd name="connsiteX37" fmla="*/ 19050 w 594360"/>
                  <a:gd name="connsiteY37" fmla="*/ 546735 h 613415"/>
                  <a:gd name="connsiteX38" fmla="*/ 0 w 594360"/>
                  <a:gd name="connsiteY38" fmla="*/ 563880 h 613415"/>
                  <a:gd name="connsiteX39" fmla="*/ 26670 w 594360"/>
                  <a:gd name="connsiteY39" fmla="*/ 584835 h 613415"/>
                  <a:gd name="connsiteX40" fmla="*/ 81915 w 594360"/>
                  <a:gd name="connsiteY40" fmla="*/ 592455 h 613415"/>
                  <a:gd name="connsiteX41" fmla="*/ 116205 w 594360"/>
                  <a:gd name="connsiteY41" fmla="*/ 607695 h 613415"/>
                  <a:gd name="connsiteX42" fmla="*/ 135255 w 594360"/>
                  <a:gd name="connsiteY42" fmla="*/ 611505 h 613415"/>
                  <a:gd name="connsiteX43" fmla="*/ 167640 w 594360"/>
                  <a:gd name="connsiteY43" fmla="*/ 611505 h 613415"/>
                  <a:gd name="connsiteX44" fmla="*/ 190500 w 594360"/>
                  <a:gd name="connsiteY44" fmla="*/ 613410 h 613415"/>
                  <a:gd name="connsiteX45" fmla="*/ 224790 w 594360"/>
                  <a:gd name="connsiteY45" fmla="*/ 598170 h 613415"/>
                  <a:gd name="connsiteX46" fmla="*/ 238125 w 594360"/>
                  <a:gd name="connsiteY46" fmla="*/ 584835 h 613415"/>
                  <a:gd name="connsiteX47" fmla="*/ 280035 w 594360"/>
                  <a:gd name="connsiteY47" fmla="*/ 554355 h 613415"/>
                  <a:gd name="connsiteX48" fmla="*/ 295275 w 594360"/>
                  <a:gd name="connsiteY48" fmla="*/ 548640 h 613415"/>
                  <a:gd name="connsiteX49" fmla="*/ 300990 w 594360"/>
                  <a:gd name="connsiteY49" fmla="*/ 546735 h 613415"/>
                  <a:gd name="connsiteX50" fmla="*/ 350520 w 594360"/>
                  <a:gd name="connsiteY50" fmla="*/ 544830 h 613415"/>
                  <a:gd name="connsiteX51" fmla="*/ 417195 w 594360"/>
                  <a:gd name="connsiteY51" fmla="*/ 539115 h 613415"/>
                  <a:gd name="connsiteX52" fmla="*/ 447675 w 594360"/>
                  <a:gd name="connsiteY52" fmla="*/ 537210 h 613415"/>
                  <a:gd name="connsiteX53" fmla="*/ 468630 w 594360"/>
                  <a:gd name="connsiteY53" fmla="*/ 558165 h 613415"/>
                  <a:gd name="connsiteX54" fmla="*/ 485775 w 594360"/>
                  <a:gd name="connsiteY54" fmla="*/ 567690 h 613415"/>
                  <a:gd name="connsiteX55" fmla="*/ 518160 w 594360"/>
                  <a:gd name="connsiteY55" fmla="*/ 569595 h 613415"/>
                  <a:gd name="connsiteX56" fmla="*/ 535305 w 594360"/>
                  <a:gd name="connsiteY56" fmla="*/ 569595 h 613415"/>
                  <a:gd name="connsiteX57" fmla="*/ 548640 w 594360"/>
                  <a:gd name="connsiteY57" fmla="*/ 563880 h 613415"/>
                  <a:gd name="connsiteX58" fmla="*/ 579120 w 594360"/>
                  <a:gd name="connsiteY58" fmla="*/ 541020 h 613415"/>
                  <a:gd name="connsiteX59" fmla="*/ 592455 w 594360"/>
                  <a:gd name="connsiteY59" fmla="*/ 525780 h 613415"/>
                  <a:gd name="connsiteX60" fmla="*/ 594360 w 594360"/>
                  <a:gd name="connsiteY60" fmla="*/ 474345 h 613415"/>
                  <a:gd name="connsiteX61" fmla="*/ 594360 w 594360"/>
                  <a:gd name="connsiteY61" fmla="*/ 449580 h 613415"/>
                  <a:gd name="connsiteX62" fmla="*/ 588645 w 594360"/>
                  <a:gd name="connsiteY62" fmla="*/ 398145 h 613415"/>
                  <a:gd name="connsiteX63" fmla="*/ 579120 w 594360"/>
                  <a:gd name="connsiteY63" fmla="*/ 346710 h 613415"/>
                  <a:gd name="connsiteX64" fmla="*/ 567690 w 594360"/>
                  <a:gd name="connsiteY64" fmla="*/ 325755 h 613415"/>
                  <a:gd name="connsiteX65" fmla="*/ 554355 w 594360"/>
                  <a:gd name="connsiteY65" fmla="*/ 274320 h 613415"/>
                  <a:gd name="connsiteX66" fmla="*/ 550545 w 594360"/>
                  <a:gd name="connsiteY66" fmla="*/ 255270 h 613415"/>
                  <a:gd name="connsiteX67" fmla="*/ 525780 w 594360"/>
                  <a:gd name="connsiteY67" fmla="*/ 177165 h 613415"/>
                  <a:gd name="connsiteX68" fmla="*/ 521970 w 594360"/>
                  <a:gd name="connsiteY68" fmla="*/ 160020 h 613415"/>
                  <a:gd name="connsiteX69" fmla="*/ 520065 w 594360"/>
                  <a:gd name="connsiteY69" fmla="*/ 154305 h 613415"/>
                  <a:gd name="connsiteX70" fmla="*/ 518160 w 594360"/>
                  <a:gd name="connsiteY70" fmla="*/ 139065 h 613415"/>
                  <a:gd name="connsiteX71" fmla="*/ 478155 w 594360"/>
                  <a:gd name="connsiteY71" fmla="*/ 0 h 61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94360" h="613415">
                    <a:moveTo>
                      <a:pt x="478155" y="0"/>
                    </a:moveTo>
                    <a:lnTo>
                      <a:pt x="478155" y="0"/>
                    </a:lnTo>
                    <a:lnTo>
                      <a:pt x="424815" y="125730"/>
                    </a:lnTo>
                    <a:lnTo>
                      <a:pt x="409575" y="154305"/>
                    </a:lnTo>
                    <a:lnTo>
                      <a:pt x="373380" y="192405"/>
                    </a:lnTo>
                    <a:lnTo>
                      <a:pt x="346710" y="220980"/>
                    </a:lnTo>
                    <a:lnTo>
                      <a:pt x="342900" y="247650"/>
                    </a:lnTo>
                    <a:lnTo>
                      <a:pt x="360045" y="278130"/>
                    </a:lnTo>
                    <a:lnTo>
                      <a:pt x="388620" y="295275"/>
                    </a:lnTo>
                    <a:lnTo>
                      <a:pt x="417195" y="325755"/>
                    </a:lnTo>
                    <a:lnTo>
                      <a:pt x="436245" y="352425"/>
                    </a:lnTo>
                    <a:lnTo>
                      <a:pt x="438150" y="369570"/>
                    </a:lnTo>
                    <a:lnTo>
                      <a:pt x="388620" y="352425"/>
                    </a:lnTo>
                    <a:lnTo>
                      <a:pt x="337185" y="342900"/>
                    </a:lnTo>
                    <a:lnTo>
                      <a:pt x="295275" y="337185"/>
                    </a:lnTo>
                    <a:lnTo>
                      <a:pt x="278130" y="340995"/>
                    </a:lnTo>
                    <a:cubicBezTo>
                      <a:pt x="275579" y="341584"/>
                      <a:pt x="270510" y="342900"/>
                      <a:pt x="270510" y="342900"/>
                    </a:cubicBezTo>
                    <a:lnTo>
                      <a:pt x="255270" y="346710"/>
                    </a:lnTo>
                    <a:lnTo>
                      <a:pt x="291465" y="360045"/>
                    </a:lnTo>
                    <a:lnTo>
                      <a:pt x="306705" y="369570"/>
                    </a:lnTo>
                    <a:lnTo>
                      <a:pt x="318135" y="392430"/>
                    </a:lnTo>
                    <a:lnTo>
                      <a:pt x="320040" y="421005"/>
                    </a:lnTo>
                    <a:lnTo>
                      <a:pt x="283845" y="411480"/>
                    </a:lnTo>
                    <a:lnTo>
                      <a:pt x="236220" y="388620"/>
                    </a:lnTo>
                    <a:lnTo>
                      <a:pt x="207645" y="398145"/>
                    </a:lnTo>
                    <a:cubicBezTo>
                      <a:pt x="204470" y="402590"/>
                      <a:pt x="201532" y="407215"/>
                      <a:pt x="198120" y="411480"/>
                    </a:cubicBezTo>
                    <a:cubicBezTo>
                      <a:pt x="196437" y="413584"/>
                      <a:pt x="192405" y="417195"/>
                      <a:pt x="192405" y="417195"/>
                    </a:cubicBezTo>
                    <a:lnTo>
                      <a:pt x="156210" y="447675"/>
                    </a:lnTo>
                    <a:lnTo>
                      <a:pt x="180975" y="487680"/>
                    </a:lnTo>
                    <a:lnTo>
                      <a:pt x="177165" y="512445"/>
                    </a:lnTo>
                    <a:cubicBezTo>
                      <a:pt x="156301" y="517082"/>
                      <a:pt x="165874" y="516255"/>
                      <a:pt x="148590" y="516255"/>
                    </a:cubicBezTo>
                    <a:lnTo>
                      <a:pt x="133350" y="502920"/>
                    </a:lnTo>
                    <a:lnTo>
                      <a:pt x="114300" y="474345"/>
                    </a:lnTo>
                    <a:lnTo>
                      <a:pt x="95250" y="489585"/>
                    </a:lnTo>
                    <a:lnTo>
                      <a:pt x="47625" y="527685"/>
                    </a:lnTo>
                    <a:cubicBezTo>
                      <a:pt x="42545" y="532130"/>
                      <a:pt x="37785" y="536970"/>
                      <a:pt x="32385" y="541020"/>
                    </a:cubicBezTo>
                    <a:cubicBezTo>
                      <a:pt x="30113" y="542724"/>
                      <a:pt x="27375" y="543711"/>
                      <a:pt x="24765" y="544830"/>
                    </a:cubicBezTo>
                    <a:cubicBezTo>
                      <a:pt x="22919" y="545621"/>
                      <a:pt x="19050" y="546735"/>
                      <a:pt x="19050" y="546735"/>
                    </a:cubicBezTo>
                    <a:lnTo>
                      <a:pt x="0" y="563880"/>
                    </a:lnTo>
                    <a:lnTo>
                      <a:pt x="26670" y="584835"/>
                    </a:lnTo>
                    <a:lnTo>
                      <a:pt x="81915" y="592455"/>
                    </a:lnTo>
                    <a:lnTo>
                      <a:pt x="116205" y="607695"/>
                    </a:lnTo>
                    <a:lnTo>
                      <a:pt x="135255" y="611505"/>
                    </a:lnTo>
                    <a:lnTo>
                      <a:pt x="167640" y="611505"/>
                    </a:lnTo>
                    <a:cubicBezTo>
                      <a:pt x="186678" y="613620"/>
                      <a:pt x="179035" y="613410"/>
                      <a:pt x="190500" y="613410"/>
                    </a:cubicBezTo>
                    <a:lnTo>
                      <a:pt x="224790" y="598170"/>
                    </a:lnTo>
                    <a:lnTo>
                      <a:pt x="238125" y="584835"/>
                    </a:lnTo>
                    <a:lnTo>
                      <a:pt x="280035" y="554355"/>
                    </a:lnTo>
                    <a:lnTo>
                      <a:pt x="295275" y="548640"/>
                    </a:lnTo>
                    <a:cubicBezTo>
                      <a:pt x="297162" y="547954"/>
                      <a:pt x="300990" y="546735"/>
                      <a:pt x="300990" y="546735"/>
                    </a:cubicBezTo>
                    <a:lnTo>
                      <a:pt x="350520" y="544830"/>
                    </a:lnTo>
                    <a:lnTo>
                      <a:pt x="417195" y="539115"/>
                    </a:lnTo>
                    <a:lnTo>
                      <a:pt x="447675" y="537210"/>
                    </a:lnTo>
                    <a:lnTo>
                      <a:pt x="468630" y="558165"/>
                    </a:lnTo>
                    <a:lnTo>
                      <a:pt x="485775" y="567690"/>
                    </a:lnTo>
                    <a:lnTo>
                      <a:pt x="518160" y="569595"/>
                    </a:lnTo>
                    <a:lnTo>
                      <a:pt x="535305" y="569595"/>
                    </a:lnTo>
                    <a:lnTo>
                      <a:pt x="548640" y="563880"/>
                    </a:lnTo>
                    <a:lnTo>
                      <a:pt x="579120" y="541020"/>
                    </a:lnTo>
                    <a:lnTo>
                      <a:pt x="592455" y="525780"/>
                    </a:lnTo>
                    <a:lnTo>
                      <a:pt x="594360" y="474345"/>
                    </a:lnTo>
                    <a:lnTo>
                      <a:pt x="594360" y="449580"/>
                    </a:lnTo>
                    <a:lnTo>
                      <a:pt x="588645" y="398145"/>
                    </a:lnTo>
                    <a:lnTo>
                      <a:pt x="579120" y="346710"/>
                    </a:lnTo>
                    <a:cubicBezTo>
                      <a:pt x="568905" y="328324"/>
                      <a:pt x="572519" y="335413"/>
                      <a:pt x="567690" y="325755"/>
                    </a:cubicBezTo>
                    <a:lnTo>
                      <a:pt x="554355" y="274320"/>
                    </a:lnTo>
                    <a:cubicBezTo>
                      <a:pt x="550407" y="256555"/>
                      <a:pt x="550545" y="263029"/>
                      <a:pt x="550545" y="255270"/>
                    </a:cubicBezTo>
                    <a:lnTo>
                      <a:pt x="525780" y="177165"/>
                    </a:lnTo>
                    <a:cubicBezTo>
                      <a:pt x="524510" y="171450"/>
                      <a:pt x="523390" y="165700"/>
                      <a:pt x="521970" y="160020"/>
                    </a:cubicBezTo>
                    <a:cubicBezTo>
                      <a:pt x="521483" y="158072"/>
                      <a:pt x="520501" y="156265"/>
                      <a:pt x="520065" y="154305"/>
                    </a:cubicBezTo>
                    <a:cubicBezTo>
                      <a:pt x="517951" y="144793"/>
                      <a:pt x="518160" y="145695"/>
                      <a:pt x="518160" y="139065"/>
                    </a:cubicBezTo>
                    <a:lnTo>
                      <a:pt x="478155"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1" name="Heart 40"/>
            <p:cNvSpPr/>
            <p:nvPr/>
          </p:nvSpPr>
          <p:spPr>
            <a:xfrm rot="797225">
              <a:off x="6355472" y="4603707"/>
              <a:ext cx="1202753" cy="136647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8761381" y="2270667"/>
            <a:ext cx="3275719" cy="4062110"/>
            <a:chOff x="8761381" y="2270667"/>
            <a:chExt cx="3275719" cy="4062110"/>
          </a:xfrm>
        </p:grpSpPr>
        <p:pic>
          <p:nvPicPr>
            <p:cNvPr id="8194" name="Picture 2" descr="56,797 Warrior Illustrations &amp; Clip Art - iStock"/>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828" r="100000">
                          <a14:foregroundMark x1="56729" y1="50327" x2="35611" y2="73039"/>
                          <a14:foregroundMark x1="35611" y1="73039" x2="10559" y2="85784"/>
                          <a14:foregroundMark x1="55072" y1="29902" x2="54244" y2="46078"/>
                          <a14:foregroundMark x1="38923" y1="50654" x2="54658" y2="56373"/>
                          <a14:foregroundMark x1="66874" y1="36601" x2="70393" y2="49673"/>
                          <a14:backgroundMark x1="39752" y1="40686" x2="32712" y2="47059"/>
                          <a14:backgroundMark x1="33540" y1="34641" x2="27536" y2="41667"/>
                          <a14:backgroundMark x1="26708" y1="31699" x2="18219" y2="38399"/>
                          <a14:backgroundMark x1="17391" y1="30719" x2="16563" y2="34641"/>
                          <a14:backgroundMark x1="6832" y1="27614" x2="6004" y2="32026"/>
                        </a14:backgroundRemoval>
                      </a14:imgEffect>
                    </a14:imgLayer>
                  </a14:imgProps>
                </a:ext>
                <a:ext uri="{28A0092B-C50C-407E-A947-70E740481C1C}">
                  <a14:useLocalDpi xmlns:a14="http://schemas.microsoft.com/office/drawing/2010/main"/>
                </a:ext>
              </a:extLst>
            </a:blip>
            <a:srcRect/>
            <a:stretch>
              <a:fillRect/>
            </a:stretch>
          </p:blipFill>
          <p:spPr bwMode="auto">
            <a:xfrm flipH="1">
              <a:off x="9079223" y="2270667"/>
              <a:ext cx="2957877" cy="40621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2" name="Oval 41"/>
            <p:cNvSpPr/>
            <p:nvPr/>
          </p:nvSpPr>
          <p:spPr>
            <a:xfrm rot="558066">
              <a:off x="8761381" y="2775671"/>
              <a:ext cx="813134" cy="133149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558066">
              <a:off x="8811183" y="2867309"/>
              <a:ext cx="704649" cy="1153851"/>
            </a:xfrm>
            <a:prstGeom prst="ellipse">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art 44"/>
            <p:cNvSpPr/>
            <p:nvPr/>
          </p:nvSpPr>
          <p:spPr>
            <a:xfrm rot="418867">
              <a:off x="8938257" y="3112662"/>
              <a:ext cx="465566" cy="71131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707062" y="3028946"/>
            <a:ext cx="5390148" cy="2323713"/>
          </a:xfrm>
          <a:prstGeom prst="rect">
            <a:avLst/>
          </a:prstGeom>
          <a:noFill/>
        </p:spPr>
        <p:txBody>
          <a:bodyPr wrap="square" rtlCol="0">
            <a:spAutoFit/>
          </a:bodyPr>
          <a:lstStyle/>
          <a:p>
            <a:pPr marL="457200" indent="-457200">
              <a:lnSpc>
                <a:spcPts val="3000"/>
              </a:lnSpc>
              <a:spcAft>
                <a:spcPts val="1200"/>
              </a:spcAft>
              <a:buFont typeface="Wingdings" panose="05000000000000000000" pitchFamily="2" charset="2"/>
              <a:buChar char="Ø"/>
            </a:pPr>
            <a:r>
              <a:rPr lang="en-US" sz="2800" kern="0" dirty="0">
                <a:latin typeface="Calibri" panose="020F0502020204030204" pitchFamily="34" charset="0"/>
                <a:cs typeface="Calibri" panose="020F0502020204030204" pitchFamily="34" charset="0"/>
                <a:sym typeface="Arial"/>
              </a:rPr>
              <a:t>Take time to discuss newsletter collectively as a group</a:t>
            </a:r>
          </a:p>
          <a:p>
            <a:pPr marL="457200" indent="-457200">
              <a:lnSpc>
                <a:spcPts val="3000"/>
              </a:lnSpc>
              <a:spcAft>
                <a:spcPts val="1200"/>
              </a:spcAft>
              <a:buFont typeface="Wingdings" panose="05000000000000000000" pitchFamily="2" charset="2"/>
              <a:buChar char="Ø"/>
            </a:pPr>
            <a:r>
              <a:rPr lang="en-US" sz="2800" kern="0" dirty="0">
                <a:latin typeface="Calibri" panose="020F0502020204030204" pitchFamily="34" charset="0"/>
                <a:cs typeface="Calibri" panose="020F0502020204030204" pitchFamily="34" charset="0"/>
                <a:sym typeface="Arial"/>
              </a:rPr>
              <a:t>Start a club to encourage wellness activity</a:t>
            </a:r>
          </a:p>
          <a:p>
            <a:pPr marL="457200" indent="-457200">
              <a:lnSpc>
                <a:spcPts val="3000"/>
              </a:lnSpc>
              <a:spcAft>
                <a:spcPts val="1200"/>
              </a:spcAft>
              <a:buFont typeface="Wingdings" panose="05000000000000000000" pitchFamily="2" charset="2"/>
              <a:buChar char="Ø"/>
            </a:pPr>
            <a:r>
              <a:rPr lang="en-US" sz="2800" kern="0" dirty="0">
                <a:latin typeface="Calibri" panose="020F0502020204030204" pitchFamily="34" charset="0"/>
                <a:cs typeface="Calibri" panose="020F0502020204030204" pitchFamily="34" charset="0"/>
                <a:sym typeface="Arial"/>
              </a:rPr>
              <a:t>Fight sickness with wellness!</a:t>
            </a:r>
          </a:p>
        </p:txBody>
      </p:sp>
    </p:spTree>
    <p:extLst>
      <p:ext uri="{BB962C8B-B14F-4D97-AF65-F5344CB8AC3E}">
        <p14:creationId xmlns:p14="http://schemas.microsoft.com/office/powerpoint/2010/main" val="345542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1+#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64210" y="307357"/>
            <a:ext cx="1018069" cy="946677"/>
            <a:chOff x="7603133" y="763433"/>
            <a:chExt cx="2316372" cy="2153937"/>
          </a:xfrm>
        </p:grpSpPr>
        <p:sp>
          <p:nvSpPr>
            <p:cNvPr id="5" name="Oval 4"/>
            <p:cNvSpPr/>
            <p:nvPr/>
          </p:nvSpPr>
          <p:spPr>
            <a:xfrm>
              <a:off x="7834628" y="797769"/>
              <a:ext cx="2084877" cy="2084877"/>
            </a:xfrm>
            <a:prstGeom prst="ellipse">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3133" y="763433"/>
              <a:ext cx="2153937" cy="2153937"/>
            </a:xfrm>
            <a:prstGeom prst="rect">
              <a:avLst/>
            </a:prstGeom>
          </p:spPr>
        </p:pic>
      </p:grpSp>
      <p:sp>
        <p:nvSpPr>
          <p:cNvPr id="13" name="Title 1"/>
          <p:cNvSpPr>
            <a:spLocks noGrp="1"/>
          </p:cNvSpPr>
          <p:nvPr>
            <p:ph type="title"/>
          </p:nvPr>
        </p:nvSpPr>
        <p:spPr>
          <a:xfrm>
            <a:off x="0" y="322448"/>
            <a:ext cx="12191999" cy="1089663"/>
          </a:xfrm>
        </p:spPr>
        <p:txBody>
          <a:bodyPr/>
          <a:lstStyle/>
          <a:p>
            <a:pPr marL="457200"/>
            <a:r>
              <a:rPr lang="en-US" dirty="0">
                <a:solidFill>
                  <a:schemeClr val="accent1">
                    <a:lumMod val="50000"/>
                  </a:schemeClr>
                </a:solidFill>
                <a:latin typeface="Trebuchet MS" panose="020B0603020202020204" pitchFamily="34" charset="0"/>
              </a:rPr>
              <a:t>Newsletter Posting</a:t>
            </a:r>
          </a:p>
        </p:txBody>
      </p:sp>
      <p:sp>
        <p:nvSpPr>
          <p:cNvPr id="14" name="TextBox 13"/>
          <p:cNvSpPr txBox="1"/>
          <p:nvPr/>
        </p:nvSpPr>
        <p:spPr>
          <a:xfrm>
            <a:off x="4691617" y="1651491"/>
            <a:ext cx="7194823" cy="2015936"/>
          </a:xfrm>
          <a:prstGeom prst="rect">
            <a:avLst/>
          </a:prstGeom>
          <a:noFill/>
        </p:spPr>
        <p:txBody>
          <a:bodyPr wrap="square" rtlCol="0">
            <a:spAutoFit/>
          </a:bodyPr>
          <a:lstStyle/>
          <a:p>
            <a:pPr>
              <a:lnSpc>
                <a:spcPts val="3000"/>
              </a:lnSpc>
              <a:spcAft>
                <a:spcPts val="1200"/>
              </a:spcAft>
            </a:pPr>
            <a:r>
              <a:rPr lang="en-US" sz="2800" kern="0" dirty="0">
                <a:latin typeface="Calibri" panose="020F0502020204030204" pitchFamily="34" charset="0"/>
                <a:cs typeface="Calibri" panose="020F0502020204030204" pitchFamily="34" charset="0"/>
                <a:sym typeface="Arial"/>
              </a:rPr>
              <a:t>Posting the newsletter serves as a reminder to practice the wellness activities. Post in a highly visible area with lots of exposure. Every time you and your staff pass by, you will be reminded with helpful tips. Places to post include: </a:t>
            </a:r>
          </a:p>
        </p:txBody>
      </p:sp>
      <p:grpSp>
        <p:nvGrpSpPr>
          <p:cNvPr id="8" name="Group 7"/>
          <p:cNvGrpSpPr/>
          <p:nvPr/>
        </p:nvGrpSpPr>
        <p:grpSpPr>
          <a:xfrm flipH="1">
            <a:off x="557836" y="1651492"/>
            <a:ext cx="3815115" cy="4673088"/>
            <a:chOff x="7895771" y="1666755"/>
            <a:chExt cx="3815115" cy="4673088"/>
          </a:xfrm>
        </p:grpSpPr>
        <p:pic>
          <p:nvPicPr>
            <p:cNvPr id="2" name="Picture 1"/>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a:ext>
              </a:extLst>
            </a:blip>
            <a:srcRect l="24000" t="8445" r="2500" b="6667"/>
            <a:stretch/>
          </p:blipFill>
          <p:spPr>
            <a:xfrm rot="16200000" flipH="1">
              <a:off x="7466785" y="2095741"/>
              <a:ext cx="4673088" cy="3815115"/>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7" name="Group 6"/>
            <p:cNvGrpSpPr/>
            <p:nvPr/>
          </p:nvGrpSpPr>
          <p:grpSpPr>
            <a:xfrm>
              <a:off x="7895771" y="5479081"/>
              <a:ext cx="1932422" cy="656590"/>
              <a:chOff x="7895772" y="5148881"/>
              <a:chExt cx="1932422" cy="656590"/>
            </a:xfrm>
          </p:grpSpPr>
          <p:sp>
            <p:nvSpPr>
              <p:cNvPr id="3" name="Rectangle 2"/>
              <p:cNvSpPr/>
              <p:nvPr/>
            </p:nvSpPr>
            <p:spPr>
              <a:xfrm>
                <a:off x="7895772" y="5173265"/>
                <a:ext cx="1932422" cy="599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970364" y="5148881"/>
                <a:ext cx="1857829" cy="656590"/>
              </a:xfrm>
              <a:prstGeom prst="rect">
                <a:avLst/>
              </a:prstGeom>
              <a:noFill/>
            </p:spPr>
            <p:txBody>
              <a:bodyPr wrap="square" rtlCol="0">
                <a:spAutoFit/>
              </a:bodyPr>
              <a:lstStyle/>
              <a:p>
                <a:pPr>
                  <a:lnSpc>
                    <a:spcPts val="2200"/>
                  </a:lnSpc>
                </a:pPr>
                <a:r>
                  <a:rPr lang="en-US" sz="2000" i="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Mari</a:t>
                </a:r>
              </a:p>
              <a:p>
                <a:pPr>
                  <a:lnSpc>
                    <a:spcPts val="2200"/>
                  </a:lnSpc>
                </a:pPr>
                <a:r>
                  <a:rPr lang="en-US" sz="2000" i="1" kern="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Hazeltine El.</a:t>
                </a:r>
              </a:p>
            </p:txBody>
          </p:sp>
        </p:grpSp>
      </p:grpSp>
      <p:sp>
        <p:nvSpPr>
          <p:cNvPr id="22" name="TextBox 21"/>
          <p:cNvSpPr txBox="1"/>
          <p:nvPr/>
        </p:nvSpPr>
        <p:spPr>
          <a:xfrm>
            <a:off x="5177754" y="3996436"/>
            <a:ext cx="4047270" cy="1554272"/>
          </a:xfrm>
          <a:prstGeom prst="rect">
            <a:avLst/>
          </a:prstGeom>
          <a:noFill/>
        </p:spPr>
        <p:txBody>
          <a:bodyPr wrap="square" rtlCol="0">
            <a:spAutoFit/>
          </a:bodyPr>
          <a:lstStyle/>
          <a:p>
            <a:pPr marL="457200" indent="-457200">
              <a:lnSpc>
                <a:spcPts val="3000"/>
              </a:lnSpc>
              <a:spcAft>
                <a:spcPts val="1200"/>
              </a:spcAft>
              <a:buFont typeface="Wingdings" panose="05000000000000000000" pitchFamily="2" charset="2"/>
              <a:buChar char="Ø"/>
            </a:pPr>
            <a:r>
              <a:rPr lang="en-US" sz="2800" kern="0" dirty="0">
                <a:latin typeface="Calibri" panose="020F0502020204030204" pitchFamily="34" charset="0"/>
                <a:cs typeface="Calibri" panose="020F0502020204030204" pitchFamily="34" charset="0"/>
                <a:sym typeface="Arial"/>
              </a:rPr>
              <a:t>Cafeteria office door</a:t>
            </a:r>
          </a:p>
          <a:p>
            <a:pPr marL="457200" indent="-457200">
              <a:lnSpc>
                <a:spcPts val="3000"/>
              </a:lnSpc>
              <a:spcAft>
                <a:spcPts val="1200"/>
              </a:spcAft>
              <a:buFont typeface="Wingdings" panose="05000000000000000000" pitchFamily="2" charset="2"/>
              <a:buChar char="Ø"/>
            </a:pPr>
            <a:r>
              <a:rPr lang="en-US" sz="2800" kern="0" dirty="0">
                <a:latin typeface="Calibri" panose="020F0502020204030204" pitchFamily="34" charset="0"/>
                <a:cs typeface="Calibri" panose="020F0502020204030204" pitchFamily="34" charset="0"/>
                <a:sym typeface="Arial"/>
              </a:rPr>
              <a:t>Employee locker room</a:t>
            </a:r>
          </a:p>
          <a:p>
            <a:pPr marL="457200" indent="-457200">
              <a:lnSpc>
                <a:spcPts val="3000"/>
              </a:lnSpc>
              <a:spcAft>
                <a:spcPts val="1200"/>
              </a:spcAft>
              <a:buFont typeface="Wingdings" panose="05000000000000000000" pitchFamily="2" charset="2"/>
              <a:buChar char="Ø"/>
            </a:pPr>
            <a:r>
              <a:rPr lang="en-US" sz="2800" kern="0" dirty="0">
                <a:latin typeface="Calibri" panose="020F0502020204030204" pitchFamily="34" charset="0"/>
                <a:cs typeface="Calibri" panose="020F0502020204030204" pitchFamily="34" charset="0"/>
                <a:sym typeface="Arial"/>
              </a:rPr>
              <a:t>Near handwashing sink</a:t>
            </a:r>
          </a:p>
        </p:txBody>
      </p:sp>
    </p:spTree>
    <p:extLst>
      <p:ext uri="{BB962C8B-B14F-4D97-AF65-F5344CB8AC3E}">
        <p14:creationId xmlns:p14="http://schemas.microsoft.com/office/powerpoint/2010/main" val="404887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64210" y="307357"/>
            <a:ext cx="1018069" cy="946677"/>
            <a:chOff x="7603133" y="763433"/>
            <a:chExt cx="2316372" cy="2153937"/>
          </a:xfrm>
        </p:grpSpPr>
        <p:sp>
          <p:nvSpPr>
            <p:cNvPr id="5" name="Oval 4"/>
            <p:cNvSpPr/>
            <p:nvPr/>
          </p:nvSpPr>
          <p:spPr>
            <a:xfrm>
              <a:off x="7834628" y="797769"/>
              <a:ext cx="2084877" cy="2084877"/>
            </a:xfrm>
            <a:prstGeom prst="ellipse">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3133" y="763433"/>
              <a:ext cx="2153937" cy="2153937"/>
            </a:xfrm>
            <a:prstGeom prst="rect">
              <a:avLst/>
            </a:prstGeom>
          </p:spPr>
        </p:pic>
      </p:grpSp>
      <p:sp>
        <p:nvSpPr>
          <p:cNvPr id="13" name="Title 1"/>
          <p:cNvSpPr>
            <a:spLocks noGrp="1"/>
          </p:cNvSpPr>
          <p:nvPr>
            <p:ph type="title"/>
          </p:nvPr>
        </p:nvSpPr>
        <p:spPr>
          <a:xfrm>
            <a:off x="0" y="322448"/>
            <a:ext cx="12191999" cy="1089663"/>
          </a:xfrm>
        </p:spPr>
        <p:txBody>
          <a:bodyPr/>
          <a:lstStyle/>
          <a:p>
            <a:pPr marL="457200"/>
            <a:r>
              <a:rPr lang="en-US" dirty="0">
                <a:solidFill>
                  <a:schemeClr val="accent1">
                    <a:lumMod val="50000"/>
                  </a:schemeClr>
                </a:solidFill>
                <a:latin typeface="Trebuchet MS" panose="020B0603020202020204" pitchFamily="34" charset="0"/>
              </a:rPr>
              <a:t>Team Involvement</a:t>
            </a:r>
          </a:p>
        </p:txBody>
      </p:sp>
      <p:sp>
        <p:nvSpPr>
          <p:cNvPr id="14" name="TextBox 13"/>
          <p:cNvSpPr txBox="1"/>
          <p:nvPr/>
        </p:nvSpPr>
        <p:spPr>
          <a:xfrm>
            <a:off x="486137" y="1666754"/>
            <a:ext cx="11296142" cy="861774"/>
          </a:xfrm>
          <a:prstGeom prst="rect">
            <a:avLst/>
          </a:prstGeom>
          <a:noFill/>
        </p:spPr>
        <p:txBody>
          <a:bodyPr wrap="square" rtlCol="0">
            <a:spAutoFit/>
          </a:bodyPr>
          <a:lstStyle/>
          <a:p>
            <a:pPr>
              <a:lnSpc>
                <a:spcPts val="3000"/>
              </a:lnSpc>
              <a:spcAft>
                <a:spcPts val="1200"/>
              </a:spcAft>
            </a:pPr>
            <a:r>
              <a:rPr lang="en-US" sz="2800" kern="0" dirty="0">
                <a:latin typeface="Calibri" panose="020F0502020204030204" pitchFamily="34" charset="0"/>
                <a:cs typeface="Calibri" panose="020F0502020204030204" pitchFamily="34" charset="0"/>
                <a:sym typeface="Arial"/>
              </a:rPr>
              <a:t>Print out multiple copies of the newsletter for your team. They can complete activities individually and keep track of their progress on their own.  </a:t>
            </a:r>
          </a:p>
        </p:txBody>
      </p:sp>
      <p:grpSp>
        <p:nvGrpSpPr>
          <p:cNvPr id="9" name="Group 8"/>
          <p:cNvGrpSpPr/>
          <p:nvPr/>
        </p:nvGrpSpPr>
        <p:grpSpPr>
          <a:xfrm>
            <a:off x="464773" y="2681860"/>
            <a:ext cx="11224750" cy="3206378"/>
            <a:chOff x="226677" y="3167892"/>
            <a:chExt cx="12685838" cy="3298976"/>
          </a:xfrm>
        </p:grpSpPr>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10000"/>
                      </a14:imgEffect>
                      <a14:imgEffect>
                        <a14:brightnessContrast bright="-6000" contrast="25000"/>
                      </a14:imgEffect>
                    </a14:imgLayer>
                  </a14:imgProps>
                </a:ext>
                <a:ext uri="{28A0092B-C50C-407E-A947-70E740481C1C}">
                  <a14:useLocalDpi xmlns:a14="http://schemas.microsoft.com/office/drawing/2010/main"/>
                </a:ext>
              </a:extLst>
            </a:blip>
            <a:srcRect l="23443" t="13722" r="267"/>
            <a:stretch/>
          </p:blipFill>
          <p:spPr>
            <a:xfrm>
              <a:off x="226677" y="3193509"/>
              <a:ext cx="3859186" cy="3273359"/>
            </a:xfrm>
            <a:prstGeom prst="rect">
              <a:avLst/>
            </a:prstGeom>
          </p:spPr>
        </p:pic>
        <p:pic>
          <p:nvPicPr>
            <p:cNvPr id="7" name="Picture 6"/>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9000" contrast="13000"/>
                      </a14:imgEffect>
                    </a14:imgLayer>
                  </a14:imgProps>
                </a:ext>
                <a:ext uri="{28A0092B-C50C-407E-A947-70E740481C1C}">
                  <a14:useLocalDpi xmlns:a14="http://schemas.microsoft.com/office/drawing/2010/main"/>
                </a:ext>
              </a:extLst>
            </a:blip>
            <a:srcRect l="36232" t="42267" r="7001"/>
            <a:stretch/>
          </p:blipFill>
          <p:spPr>
            <a:xfrm>
              <a:off x="8587437" y="3167892"/>
              <a:ext cx="4325078" cy="3298976"/>
            </a:xfrm>
            <a:prstGeom prst="rect">
              <a:avLst/>
            </a:prstGeom>
          </p:spPr>
        </p:pic>
        <p:pic>
          <p:nvPicPr>
            <p:cNvPr id="8" name="Picture 7"/>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18000"/>
                      </a14:imgEffect>
                      <a14:imgEffect>
                        <a14:brightnessContrast bright="7000" contrast="16000"/>
                      </a14:imgEffect>
                    </a14:imgLayer>
                  </a14:imgProps>
                </a:ext>
                <a:ext uri="{28A0092B-C50C-407E-A947-70E740481C1C}">
                  <a14:useLocalDpi xmlns:a14="http://schemas.microsoft.com/office/drawing/2010/main"/>
                </a:ext>
              </a:extLst>
            </a:blip>
            <a:srcRect t="13411" r="17081"/>
            <a:stretch/>
          </p:blipFill>
          <p:spPr>
            <a:xfrm>
              <a:off x="4230546" y="3167892"/>
              <a:ext cx="4212208" cy="3298976"/>
            </a:xfrm>
            <a:prstGeom prst="rect">
              <a:avLst/>
            </a:prstGeom>
          </p:spPr>
        </p:pic>
      </p:grpSp>
      <p:sp>
        <p:nvSpPr>
          <p:cNvPr id="2" name="TextBox 1"/>
          <p:cNvSpPr txBox="1"/>
          <p:nvPr/>
        </p:nvSpPr>
        <p:spPr>
          <a:xfrm>
            <a:off x="2637543" y="5971615"/>
            <a:ext cx="6427234" cy="400110"/>
          </a:xfrm>
          <a:prstGeom prst="rect">
            <a:avLst/>
          </a:prstGeom>
          <a:solidFill>
            <a:schemeClr val="bg1"/>
          </a:solidFill>
          <a:ln>
            <a:solidFill>
              <a:schemeClr val="accent1">
                <a:lumMod val="50000"/>
              </a:schemeClr>
            </a:solidFill>
          </a:ln>
        </p:spPr>
        <p:txBody>
          <a:bodyPr wrap="square" rtlCol="0">
            <a:spAutoFit/>
          </a:bodyPr>
          <a:lstStyle/>
          <a:p>
            <a:pPr algn="ctr"/>
            <a:r>
              <a:rPr lang="en-US" sz="2000" i="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Maryann, </a:t>
            </a:r>
            <a:r>
              <a:rPr lang="en-US" sz="2000" i="1" dirty="0" err="1">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Edwigis</a:t>
            </a:r>
            <a:r>
              <a:rPr lang="en-US" sz="2000" dirty="0">
                <a:solidFill>
                  <a:schemeClr val="accent1">
                    <a:lumMod val="50000"/>
                  </a:schemeClr>
                </a:solidFill>
                <a:latin typeface="Calibri" panose="020F0502020204030204" pitchFamily="34" charset="0"/>
                <a:cs typeface="Calibri" panose="020F0502020204030204" pitchFamily="34" charset="0"/>
              </a:rPr>
              <a:t> </a:t>
            </a:r>
            <a:r>
              <a:rPr lang="en-US" sz="2000" i="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Alma at Elizabeth Learning Center</a:t>
            </a:r>
          </a:p>
        </p:txBody>
      </p:sp>
    </p:spTree>
    <p:extLst>
      <p:ext uri="{BB962C8B-B14F-4D97-AF65-F5344CB8AC3E}">
        <p14:creationId xmlns:p14="http://schemas.microsoft.com/office/powerpoint/2010/main" val="141849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64210" y="307357"/>
            <a:ext cx="1018069" cy="946677"/>
            <a:chOff x="7603133" y="763433"/>
            <a:chExt cx="2316372" cy="2153937"/>
          </a:xfrm>
        </p:grpSpPr>
        <p:sp>
          <p:nvSpPr>
            <p:cNvPr id="5" name="Oval 4"/>
            <p:cNvSpPr/>
            <p:nvPr/>
          </p:nvSpPr>
          <p:spPr>
            <a:xfrm>
              <a:off x="7834628" y="797769"/>
              <a:ext cx="2084877" cy="2084877"/>
            </a:xfrm>
            <a:prstGeom prst="ellipse">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3133" y="763433"/>
              <a:ext cx="2153937" cy="2153937"/>
            </a:xfrm>
            <a:prstGeom prst="rect">
              <a:avLst/>
            </a:prstGeom>
          </p:spPr>
        </p:pic>
      </p:grpSp>
      <p:sp>
        <p:nvSpPr>
          <p:cNvPr id="13" name="Title 1"/>
          <p:cNvSpPr>
            <a:spLocks noGrp="1"/>
          </p:cNvSpPr>
          <p:nvPr>
            <p:ph type="title"/>
          </p:nvPr>
        </p:nvSpPr>
        <p:spPr>
          <a:xfrm>
            <a:off x="0" y="322448"/>
            <a:ext cx="12191999" cy="1089663"/>
          </a:xfrm>
        </p:spPr>
        <p:txBody>
          <a:bodyPr/>
          <a:lstStyle/>
          <a:p>
            <a:pPr marL="457200"/>
            <a:r>
              <a:rPr lang="en-US" dirty="0">
                <a:solidFill>
                  <a:schemeClr val="accent1">
                    <a:lumMod val="50000"/>
                  </a:schemeClr>
                </a:solidFill>
                <a:latin typeface="Trebuchet MS" panose="020B0603020202020204" pitchFamily="34" charset="0"/>
              </a:rPr>
              <a:t>Newsletters Recap</a:t>
            </a:r>
          </a:p>
        </p:txBody>
      </p:sp>
      <p:grpSp>
        <p:nvGrpSpPr>
          <p:cNvPr id="9" name="Group 8"/>
          <p:cNvGrpSpPr/>
          <p:nvPr/>
        </p:nvGrpSpPr>
        <p:grpSpPr>
          <a:xfrm>
            <a:off x="3218061" y="1773511"/>
            <a:ext cx="4159480" cy="2158058"/>
            <a:chOff x="3494286" y="1773511"/>
            <a:chExt cx="4159480" cy="2158058"/>
          </a:xfrm>
        </p:grpSpPr>
        <p:sp>
          <p:nvSpPr>
            <p:cNvPr id="22" name="TextBox 21"/>
            <p:cNvSpPr txBox="1"/>
            <p:nvPr/>
          </p:nvSpPr>
          <p:spPr>
            <a:xfrm>
              <a:off x="3494286" y="1773511"/>
              <a:ext cx="2679021" cy="1323439"/>
            </a:xfrm>
            <a:prstGeom prst="rect">
              <a:avLst/>
            </a:prstGeom>
            <a:noFill/>
          </p:spPr>
          <p:txBody>
            <a:bodyPr wrap="square" rtlCol="0">
              <a:spAutoFit/>
            </a:bodyPr>
            <a:lstStyle/>
            <a:p>
              <a:pPr algn="ctr"/>
              <a:r>
                <a:rPr lang="en-US" sz="2800" i="1" kern="0" dirty="0">
                  <a:latin typeface="Calibri" panose="020F0502020204030204" pitchFamily="34" charset="0"/>
                  <a:cs typeface="Calibri" panose="020F0502020204030204" pitchFamily="34" charset="0"/>
                  <a:sym typeface="Arial"/>
                </a:rPr>
                <a:t>GRATITUDE</a:t>
              </a:r>
            </a:p>
            <a:p>
              <a:pPr algn="ctr"/>
              <a:r>
                <a:rPr lang="en-US" sz="2400" kern="0" dirty="0">
                  <a:solidFill>
                    <a:schemeClr val="bg1">
                      <a:lumMod val="50000"/>
                    </a:schemeClr>
                  </a:solidFill>
                  <a:latin typeface="Calibri" panose="020F0502020204030204" pitchFamily="34" charset="0"/>
                  <a:cs typeface="Calibri" panose="020F0502020204030204" pitchFamily="34" charset="0"/>
                  <a:sym typeface="Arial"/>
                </a:rPr>
                <a:t>December 2021</a:t>
              </a:r>
            </a:p>
            <a:p>
              <a:pPr algn="ctr"/>
              <a:endParaRPr lang="en-US" sz="2800" i="1" kern="0" dirty="0">
                <a:latin typeface="Calibri" panose="020F0502020204030204" pitchFamily="34" charset="0"/>
                <a:cs typeface="Calibri" panose="020F0502020204030204" pitchFamily="34" charset="0"/>
                <a:sym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3638" y="1832289"/>
              <a:ext cx="1550128" cy="2099280"/>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grpSp>
        <p:nvGrpSpPr>
          <p:cNvPr id="10" name="Group 9"/>
          <p:cNvGrpSpPr/>
          <p:nvPr/>
        </p:nvGrpSpPr>
        <p:grpSpPr>
          <a:xfrm>
            <a:off x="3347616" y="4112737"/>
            <a:ext cx="4029925" cy="2219800"/>
            <a:chOff x="3623841" y="4112737"/>
            <a:chExt cx="4029925" cy="221980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3638" y="4233257"/>
              <a:ext cx="1550128" cy="209928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TextBox 14"/>
            <p:cNvSpPr txBox="1"/>
            <p:nvPr/>
          </p:nvSpPr>
          <p:spPr>
            <a:xfrm>
              <a:off x="3623841" y="4112737"/>
              <a:ext cx="2679021" cy="1323439"/>
            </a:xfrm>
            <a:prstGeom prst="rect">
              <a:avLst/>
            </a:prstGeom>
            <a:noFill/>
          </p:spPr>
          <p:txBody>
            <a:bodyPr wrap="square" rtlCol="0">
              <a:spAutoFit/>
            </a:bodyPr>
            <a:lstStyle/>
            <a:p>
              <a:pPr algn="ctr"/>
              <a:r>
                <a:rPr lang="en-US" sz="2800" i="1" kern="0" dirty="0">
                  <a:latin typeface="Calibri" panose="020F0502020204030204" pitchFamily="34" charset="0"/>
                  <a:cs typeface="Calibri" panose="020F0502020204030204" pitchFamily="34" charset="0"/>
                  <a:sym typeface="Arial"/>
                </a:rPr>
                <a:t>WATER</a:t>
              </a:r>
            </a:p>
            <a:p>
              <a:pPr algn="ctr"/>
              <a:r>
                <a:rPr lang="en-US" sz="2400" kern="0" dirty="0">
                  <a:solidFill>
                    <a:schemeClr val="bg1">
                      <a:lumMod val="50000"/>
                    </a:schemeClr>
                  </a:solidFill>
                  <a:latin typeface="Calibri" panose="020F0502020204030204" pitchFamily="34" charset="0"/>
                  <a:cs typeface="Calibri" panose="020F0502020204030204" pitchFamily="34" charset="0"/>
                  <a:sym typeface="Arial"/>
                </a:rPr>
                <a:t>January 2022</a:t>
              </a:r>
            </a:p>
            <a:p>
              <a:pPr algn="ctr"/>
              <a:endParaRPr lang="en-US" sz="2800" i="1" kern="0" dirty="0">
                <a:latin typeface="Calibri" panose="020F0502020204030204" pitchFamily="34" charset="0"/>
                <a:cs typeface="Calibri" panose="020F0502020204030204" pitchFamily="34" charset="0"/>
                <a:sym typeface="Arial"/>
              </a:endParaRPr>
            </a:p>
          </p:txBody>
        </p:sp>
      </p:grpSp>
      <p:sp>
        <p:nvSpPr>
          <p:cNvPr id="16" name="TextBox 15"/>
          <p:cNvSpPr txBox="1"/>
          <p:nvPr/>
        </p:nvSpPr>
        <p:spPr>
          <a:xfrm>
            <a:off x="572973" y="1718424"/>
            <a:ext cx="2702525" cy="2169825"/>
          </a:xfrm>
          <a:prstGeom prst="rect">
            <a:avLst/>
          </a:prstGeom>
          <a:noFill/>
        </p:spPr>
        <p:txBody>
          <a:bodyPr wrap="square" rtlCol="0">
            <a:spAutoFit/>
          </a:bodyPr>
          <a:lstStyle/>
          <a:p>
            <a:pPr>
              <a:lnSpc>
                <a:spcPts val="3000"/>
              </a:lnSpc>
              <a:spcAft>
                <a:spcPts val="1200"/>
              </a:spcAft>
            </a:pPr>
            <a:r>
              <a:rPr lang="en-US" sz="2800" kern="0" dirty="0">
                <a:latin typeface="Calibri" panose="020F0502020204030204" pitchFamily="34" charset="0"/>
                <a:cs typeface="Calibri" panose="020F0502020204030204" pitchFamily="34" charset="0"/>
                <a:sym typeface="Arial"/>
              </a:rPr>
              <a:t>Take a look at the past years wellness topics.</a:t>
            </a:r>
          </a:p>
          <a:p>
            <a:pPr>
              <a:lnSpc>
                <a:spcPts val="3000"/>
              </a:lnSpc>
              <a:spcAft>
                <a:spcPts val="1200"/>
              </a:spcAft>
            </a:pPr>
            <a:r>
              <a:rPr lang="en-US" sz="2800" kern="0" dirty="0">
                <a:latin typeface="Calibri" panose="020F0502020204030204" pitchFamily="34" charset="0"/>
                <a:cs typeface="Calibri" panose="020F0502020204030204" pitchFamily="34" charset="0"/>
                <a:sym typeface="Arial"/>
              </a:rPr>
              <a:t>Which ones were your favorites?</a:t>
            </a:r>
          </a:p>
        </p:txBody>
      </p:sp>
      <p:grpSp>
        <p:nvGrpSpPr>
          <p:cNvPr id="11" name="Group 10"/>
          <p:cNvGrpSpPr/>
          <p:nvPr/>
        </p:nvGrpSpPr>
        <p:grpSpPr>
          <a:xfrm>
            <a:off x="7359273" y="1773510"/>
            <a:ext cx="4011435" cy="2147290"/>
            <a:chOff x="7873623" y="1773510"/>
            <a:chExt cx="4011435" cy="2147290"/>
          </a:xfrm>
        </p:grpSpPr>
        <p:sp>
          <p:nvSpPr>
            <p:cNvPr id="21" name="TextBox 20"/>
            <p:cNvSpPr txBox="1"/>
            <p:nvPr/>
          </p:nvSpPr>
          <p:spPr>
            <a:xfrm>
              <a:off x="7873623" y="1773510"/>
              <a:ext cx="2679021" cy="1323439"/>
            </a:xfrm>
            <a:prstGeom prst="rect">
              <a:avLst/>
            </a:prstGeom>
            <a:noFill/>
          </p:spPr>
          <p:txBody>
            <a:bodyPr wrap="square" rtlCol="0">
              <a:spAutoFit/>
            </a:bodyPr>
            <a:lstStyle/>
            <a:p>
              <a:pPr algn="ctr"/>
              <a:r>
                <a:rPr lang="en-US" sz="2800" i="1" kern="0" dirty="0">
                  <a:latin typeface="Calibri" panose="020F0502020204030204" pitchFamily="34" charset="0"/>
                  <a:cs typeface="Calibri" panose="020F0502020204030204" pitchFamily="34" charset="0"/>
                  <a:sym typeface="Arial"/>
                </a:rPr>
                <a:t>BREATHING</a:t>
              </a:r>
            </a:p>
            <a:p>
              <a:pPr algn="ctr"/>
              <a:r>
                <a:rPr lang="en-US" sz="2400" kern="0" dirty="0">
                  <a:solidFill>
                    <a:schemeClr val="bg1">
                      <a:lumMod val="50000"/>
                    </a:schemeClr>
                  </a:solidFill>
                  <a:latin typeface="Calibri" panose="020F0502020204030204" pitchFamily="34" charset="0"/>
                  <a:cs typeface="Calibri" panose="020F0502020204030204" pitchFamily="34" charset="0"/>
                  <a:sym typeface="Arial"/>
                </a:rPr>
                <a:t>February 2022</a:t>
              </a:r>
            </a:p>
            <a:p>
              <a:pPr algn="ctr"/>
              <a:endParaRPr lang="en-US" sz="2800" i="1" kern="0" dirty="0">
                <a:latin typeface="Calibri" panose="020F0502020204030204" pitchFamily="34" charset="0"/>
                <a:cs typeface="Calibri" panose="020F0502020204030204" pitchFamily="34" charset="0"/>
                <a:sym typeface="Arial"/>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34930" y="1832289"/>
              <a:ext cx="1550128" cy="2088511"/>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grpSp>
        <p:nvGrpSpPr>
          <p:cNvPr id="12" name="Group 11"/>
          <p:cNvGrpSpPr/>
          <p:nvPr/>
        </p:nvGrpSpPr>
        <p:grpSpPr>
          <a:xfrm>
            <a:off x="7428942" y="4182406"/>
            <a:ext cx="3944834" cy="2150131"/>
            <a:chOff x="7943292" y="4182406"/>
            <a:chExt cx="3944834" cy="2150131"/>
          </a:xfrm>
        </p:grpSpPr>
        <p:sp>
          <p:nvSpPr>
            <p:cNvPr id="23" name="TextBox 22"/>
            <p:cNvSpPr txBox="1"/>
            <p:nvPr/>
          </p:nvSpPr>
          <p:spPr>
            <a:xfrm>
              <a:off x="7943292" y="4182406"/>
              <a:ext cx="2679021" cy="1323439"/>
            </a:xfrm>
            <a:prstGeom prst="rect">
              <a:avLst/>
            </a:prstGeom>
            <a:noFill/>
          </p:spPr>
          <p:txBody>
            <a:bodyPr wrap="square" rtlCol="0">
              <a:spAutoFit/>
            </a:bodyPr>
            <a:lstStyle/>
            <a:p>
              <a:pPr algn="ctr"/>
              <a:r>
                <a:rPr lang="en-US" sz="2800" i="1" kern="0" dirty="0">
                  <a:latin typeface="Calibri" panose="020F0502020204030204" pitchFamily="34" charset="0"/>
                  <a:cs typeface="Calibri" panose="020F0502020204030204" pitchFamily="34" charset="0"/>
                  <a:sym typeface="Arial"/>
                </a:rPr>
                <a:t>WALKING</a:t>
              </a:r>
            </a:p>
            <a:p>
              <a:pPr algn="ctr"/>
              <a:r>
                <a:rPr lang="en-US" sz="2400" kern="0" dirty="0">
                  <a:solidFill>
                    <a:schemeClr val="bg1">
                      <a:lumMod val="50000"/>
                    </a:schemeClr>
                  </a:solidFill>
                  <a:latin typeface="Calibri" panose="020F0502020204030204" pitchFamily="34" charset="0"/>
                  <a:cs typeface="Calibri" panose="020F0502020204030204" pitchFamily="34" charset="0"/>
                  <a:sym typeface="Arial"/>
                </a:rPr>
                <a:t>March 2022</a:t>
              </a:r>
            </a:p>
            <a:p>
              <a:pPr algn="ctr"/>
              <a:endParaRPr lang="en-US" sz="2800" i="1" kern="0" dirty="0">
                <a:latin typeface="Calibri" panose="020F0502020204030204" pitchFamily="34" charset="0"/>
                <a:cs typeface="Calibri" panose="020F0502020204030204" pitchFamily="34" charset="0"/>
                <a:sym typeface="Arial"/>
              </a:endParaRP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34930" y="4233257"/>
              <a:ext cx="1553196" cy="2099280"/>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61766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64210" y="307357"/>
            <a:ext cx="1018069" cy="946677"/>
            <a:chOff x="7603133" y="763433"/>
            <a:chExt cx="2316372" cy="2153937"/>
          </a:xfrm>
        </p:grpSpPr>
        <p:sp>
          <p:nvSpPr>
            <p:cNvPr id="5" name="Oval 4"/>
            <p:cNvSpPr/>
            <p:nvPr/>
          </p:nvSpPr>
          <p:spPr>
            <a:xfrm>
              <a:off x="7834628" y="797769"/>
              <a:ext cx="2084877" cy="2084877"/>
            </a:xfrm>
            <a:prstGeom prst="ellipse">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3133" y="763433"/>
              <a:ext cx="2153937" cy="2153937"/>
            </a:xfrm>
            <a:prstGeom prst="rect">
              <a:avLst/>
            </a:prstGeom>
          </p:spPr>
        </p:pic>
      </p:grpSp>
      <p:sp>
        <p:nvSpPr>
          <p:cNvPr id="13" name="Title 1"/>
          <p:cNvSpPr>
            <a:spLocks noGrp="1"/>
          </p:cNvSpPr>
          <p:nvPr>
            <p:ph type="title"/>
          </p:nvPr>
        </p:nvSpPr>
        <p:spPr>
          <a:xfrm>
            <a:off x="0" y="322448"/>
            <a:ext cx="12191999" cy="1089663"/>
          </a:xfrm>
        </p:spPr>
        <p:txBody>
          <a:bodyPr/>
          <a:lstStyle/>
          <a:p>
            <a:pPr marL="457200"/>
            <a:r>
              <a:rPr lang="en-US" dirty="0">
                <a:solidFill>
                  <a:schemeClr val="accent1">
                    <a:lumMod val="50000"/>
                  </a:schemeClr>
                </a:solidFill>
                <a:latin typeface="Trebuchet MS" panose="020B0603020202020204" pitchFamily="34" charset="0"/>
              </a:rPr>
              <a:t>Newsletters Recap</a:t>
            </a:r>
          </a:p>
        </p:txBody>
      </p:sp>
      <p:grpSp>
        <p:nvGrpSpPr>
          <p:cNvPr id="7" name="Group 6"/>
          <p:cNvGrpSpPr/>
          <p:nvPr/>
        </p:nvGrpSpPr>
        <p:grpSpPr>
          <a:xfrm>
            <a:off x="3562086" y="1773510"/>
            <a:ext cx="4091680" cy="2158059"/>
            <a:chOff x="3562086" y="1773510"/>
            <a:chExt cx="4091680" cy="2158059"/>
          </a:xfrm>
        </p:grpSpPr>
        <p:sp>
          <p:nvSpPr>
            <p:cNvPr id="14" name="TextBox 13"/>
            <p:cNvSpPr txBox="1"/>
            <p:nvPr/>
          </p:nvSpPr>
          <p:spPr>
            <a:xfrm>
              <a:off x="3562086" y="1773510"/>
              <a:ext cx="2543419" cy="1323439"/>
            </a:xfrm>
            <a:prstGeom prst="rect">
              <a:avLst/>
            </a:prstGeom>
            <a:noFill/>
          </p:spPr>
          <p:txBody>
            <a:bodyPr wrap="square" rtlCol="0">
              <a:spAutoFit/>
            </a:bodyPr>
            <a:lstStyle/>
            <a:p>
              <a:pPr algn="ctr"/>
              <a:r>
                <a:rPr lang="en-US" sz="2800" i="1" kern="0" dirty="0">
                  <a:latin typeface="Calibri" panose="020F0502020204030204" pitchFamily="34" charset="0"/>
                  <a:cs typeface="Calibri" panose="020F0502020204030204" pitchFamily="34" charset="0"/>
                  <a:sym typeface="Arial"/>
                </a:rPr>
                <a:t>SNACKING</a:t>
              </a:r>
            </a:p>
            <a:p>
              <a:pPr algn="ctr"/>
              <a:r>
                <a:rPr lang="en-US" sz="2400" kern="0" dirty="0">
                  <a:solidFill>
                    <a:schemeClr val="bg1">
                      <a:lumMod val="50000"/>
                    </a:schemeClr>
                  </a:solidFill>
                  <a:latin typeface="Calibri" panose="020F0502020204030204" pitchFamily="34" charset="0"/>
                  <a:cs typeface="Calibri" panose="020F0502020204030204" pitchFamily="34" charset="0"/>
                  <a:sym typeface="Arial"/>
                </a:rPr>
                <a:t>April 2022</a:t>
              </a:r>
            </a:p>
            <a:p>
              <a:pPr algn="ctr"/>
              <a:endParaRPr lang="en-US" sz="2800" i="1" kern="0" dirty="0">
                <a:latin typeface="Calibri" panose="020F0502020204030204" pitchFamily="34" charset="0"/>
                <a:cs typeface="Calibri" panose="020F0502020204030204" pitchFamily="34" charset="0"/>
                <a:sym typeface="Aria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3638" y="1832290"/>
              <a:ext cx="1550128" cy="2099279"/>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sp>
        <p:nvSpPr>
          <p:cNvPr id="16" name="TextBox 15"/>
          <p:cNvSpPr txBox="1"/>
          <p:nvPr/>
        </p:nvSpPr>
        <p:spPr>
          <a:xfrm>
            <a:off x="592023" y="1843422"/>
            <a:ext cx="2702525" cy="2169825"/>
          </a:xfrm>
          <a:prstGeom prst="rect">
            <a:avLst/>
          </a:prstGeom>
          <a:noFill/>
        </p:spPr>
        <p:txBody>
          <a:bodyPr wrap="square" rtlCol="0">
            <a:spAutoFit/>
          </a:bodyPr>
          <a:lstStyle/>
          <a:p>
            <a:pPr>
              <a:lnSpc>
                <a:spcPts val="3000"/>
              </a:lnSpc>
              <a:spcAft>
                <a:spcPts val="1200"/>
              </a:spcAft>
            </a:pPr>
            <a:r>
              <a:rPr lang="en-US" sz="2800" kern="0" dirty="0">
                <a:latin typeface="Calibri" panose="020F0502020204030204" pitchFamily="34" charset="0"/>
                <a:cs typeface="Calibri" panose="020F0502020204030204" pitchFamily="34" charset="0"/>
                <a:sym typeface="Arial"/>
              </a:rPr>
              <a:t>Previous newsletters are available on food service website. </a:t>
            </a:r>
          </a:p>
          <a:p>
            <a:pPr>
              <a:lnSpc>
                <a:spcPts val="3000"/>
              </a:lnSpc>
              <a:spcAft>
                <a:spcPts val="1200"/>
              </a:spcAft>
            </a:pPr>
            <a:endParaRPr lang="en-US" sz="2800" kern="0" dirty="0">
              <a:latin typeface="Calibri" panose="020F0502020204030204" pitchFamily="34" charset="0"/>
              <a:cs typeface="Calibri" panose="020F0502020204030204" pitchFamily="34" charset="0"/>
              <a:sym typeface="Arial"/>
            </a:endParaRPr>
          </a:p>
        </p:txBody>
      </p:sp>
      <p:grpSp>
        <p:nvGrpSpPr>
          <p:cNvPr id="8" name="Group 7"/>
          <p:cNvGrpSpPr/>
          <p:nvPr/>
        </p:nvGrpSpPr>
        <p:grpSpPr>
          <a:xfrm>
            <a:off x="3562086" y="4315232"/>
            <a:ext cx="4091680" cy="2099279"/>
            <a:chOff x="3562086" y="4315232"/>
            <a:chExt cx="4091680" cy="2099279"/>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1665" y="4315232"/>
              <a:ext cx="1552101" cy="209927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1" name="TextBox 20"/>
            <p:cNvSpPr txBox="1"/>
            <p:nvPr/>
          </p:nvSpPr>
          <p:spPr>
            <a:xfrm>
              <a:off x="3562086" y="4319721"/>
              <a:ext cx="2543419" cy="1323439"/>
            </a:xfrm>
            <a:prstGeom prst="rect">
              <a:avLst/>
            </a:prstGeom>
            <a:noFill/>
          </p:spPr>
          <p:txBody>
            <a:bodyPr wrap="square" rtlCol="0">
              <a:spAutoFit/>
            </a:bodyPr>
            <a:lstStyle/>
            <a:p>
              <a:pPr algn="ctr"/>
              <a:r>
                <a:rPr lang="en-US" sz="2800" i="1" kern="0" dirty="0">
                  <a:latin typeface="Calibri" panose="020F0502020204030204" pitchFamily="34" charset="0"/>
                  <a:cs typeface="Calibri" panose="020F0502020204030204" pitchFamily="34" charset="0"/>
                  <a:sym typeface="Arial"/>
                </a:rPr>
                <a:t>MINDFULLNESS</a:t>
              </a:r>
            </a:p>
            <a:p>
              <a:pPr algn="ctr"/>
              <a:r>
                <a:rPr lang="en-US" sz="2400" kern="0" dirty="0">
                  <a:solidFill>
                    <a:schemeClr val="bg1">
                      <a:lumMod val="50000"/>
                    </a:schemeClr>
                  </a:solidFill>
                  <a:latin typeface="Calibri" panose="020F0502020204030204" pitchFamily="34" charset="0"/>
                  <a:cs typeface="Calibri" panose="020F0502020204030204" pitchFamily="34" charset="0"/>
                  <a:sym typeface="Arial"/>
                </a:rPr>
                <a:t>May 2022</a:t>
              </a:r>
            </a:p>
            <a:p>
              <a:pPr algn="ctr"/>
              <a:endParaRPr lang="en-US" sz="2800" i="1" kern="0" dirty="0">
                <a:latin typeface="Calibri" panose="020F0502020204030204" pitchFamily="34" charset="0"/>
                <a:cs typeface="Calibri" panose="020F0502020204030204" pitchFamily="34" charset="0"/>
                <a:sym typeface="Arial"/>
              </a:endParaRPr>
            </a:p>
          </p:txBody>
        </p:sp>
      </p:grpSp>
      <p:grpSp>
        <p:nvGrpSpPr>
          <p:cNvPr id="12" name="Group 11"/>
          <p:cNvGrpSpPr/>
          <p:nvPr/>
        </p:nvGrpSpPr>
        <p:grpSpPr>
          <a:xfrm>
            <a:off x="7488769" y="1784642"/>
            <a:ext cx="3768381" cy="2142438"/>
            <a:chOff x="7488769" y="1784642"/>
            <a:chExt cx="3768381" cy="2142438"/>
          </a:xfrm>
        </p:grpSpPr>
        <p:sp>
          <p:nvSpPr>
            <p:cNvPr id="26" name="TextBox 25"/>
            <p:cNvSpPr txBox="1"/>
            <p:nvPr/>
          </p:nvSpPr>
          <p:spPr>
            <a:xfrm>
              <a:off x="7488769" y="1784642"/>
              <a:ext cx="2679021" cy="1754326"/>
            </a:xfrm>
            <a:prstGeom prst="rect">
              <a:avLst/>
            </a:prstGeom>
            <a:noFill/>
          </p:spPr>
          <p:txBody>
            <a:bodyPr wrap="square" rtlCol="0">
              <a:spAutoFit/>
            </a:bodyPr>
            <a:lstStyle/>
            <a:p>
              <a:pPr algn="ctr"/>
              <a:r>
                <a:rPr lang="en-US" sz="2800" i="1" kern="0" dirty="0">
                  <a:latin typeface="Calibri" panose="020F0502020204030204" pitchFamily="34" charset="0"/>
                  <a:cs typeface="Calibri" panose="020F0502020204030204" pitchFamily="34" charset="0"/>
                  <a:sym typeface="Arial"/>
                </a:rPr>
                <a:t>COOL FOR SUMMER</a:t>
              </a:r>
            </a:p>
            <a:p>
              <a:pPr algn="ctr"/>
              <a:r>
                <a:rPr lang="en-US" sz="2400" kern="0" dirty="0">
                  <a:solidFill>
                    <a:schemeClr val="bg1">
                      <a:lumMod val="50000"/>
                    </a:schemeClr>
                  </a:solidFill>
                  <a:latin typeface="Calibri" panose="020F0502020204030204" pitchFamily="34" charset="0"/>
                  <a:cs typeface="Calibri" panose="020F0502020204030204" pitchFamily="34" charset="0"/>
                  <a:sym typeface="Arial"/>
                </a:rPr>
                <a:t>June 2022</a:t>
              </a:r>
            </a:p>
            <a:p>
              <a:pPr algn="ctr"/>
              <a:endParaRPr lang="en-US" sz="2800" i="1" kern="0" dirty="0">
                <a:latin typeface="Calibri" panose="020F0502020204030204" pitchFamily="34" charset="0"/>
                <a:cs typeface="Calibri" panose="020F0502020204030204" pitchFamily="34" charset="0"/>
                <a:sym typeface="Aria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6950" y="1836778"/>
              <a:ext cx="1550200" cy="2090302"/>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90924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64210" y="307357"/>
            <a:ext cx="1018069" cy="946677"/>
            <a:chOff x="7603133" y="763433"/>
            <a:chExt cx="2316372" cy="2153937"/>
          </a:xfrm>
        </p:grpSpPr>
        <p:sp>
          <p:nvSpPr>
            <p:cNvPr id="5" name="Oval 4"/>
            <p:cNvSpPr/>
            <p:nvPr/>
          </p:nvSpPr>
          <p:spPr>
            <a:xfrm>
              <a:off x="7834628" y="797769"/>
              <a:ext cx="2084877" cy="2084877"/>
            </a:xfrm>
            <a:prstGeom prst="ellipse">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3133" y="763433"/>
              <a:ext cx="2153937" cy="2153937"/>
            </a:xfrm>
            <a:prstGeom prst="rect">
              <a:avLst/>
            </a:prstGeom>
          </p:spPr>
        </p:pic>
      </p:grpSp>
      <p:sp>
        <p:nvSpPr>
          <p:cNvPr id="13" name="Title 1"/>
          <p:cNvSpPr>
            <a:spLocks noGrp="1"/>
          </p:cNvSpPr>
          <p:nvPr>
            <p:ph type="title"/>
          </p:nvPr>
        </p:nvSpPr>
        <p:spPr>
          <a:xfrm>
            <a:off x="0" y="322448"/>
            <a:ext cx="12191999" cy="1089663"/>
          </a:xfrm>
        </p:spPr>
        <p:txBody>
          <a:bodyPr/>
          <a:lstStyle/>
          <a:p>
            <a:pPr marL="457200"/>
            <a:r>
              <a:rPr lang="en-US" dirty="0">
                <a:solidFill>
                  <a:schemeClr val="accent1">
                    <a:lumMod val="50000"/>
                  </a:schemeClr>
                </a:solidFill>
                <a:latin typeface="Trebuchet MS" panose="020B0603020202020204" pitchFamily="34" charset="0"/>
              </a:rPr>
              <a:t>Wellness Feedback</a:t>
            </a:r>
          </a:p>
        </p:txBody>
      </p:sp>
      <p:sp>
        <p:nvSpPr>
          <p:cNvPr id="14" name="TextBox 13"/>
          <p:cNvSpPr txBox="1"/>
          <p:nvPr/>
        </p:nvSpPr>
        <p:spPr>
          <a:xfrm>
            <a:off x="845967" y="2520549"/>
            <a:ext cx="6952888" cy="2939266"/>
          </a:xfrm>
          <a:prstGeom prst="rect">
            <a:avLst/>
          </a:prstGeom>
          <a:noFill/>
        </p:spPr>
        <p:txBody>
          <a:bodyPr wrap="square" rtlCol="0">
            <a:spAutoFit/>
          </a:bodyPr>
          <a:lstStyle/>
          <a:p>
            <a:pPr marL="457200" indent="-457200">
              <a:lnSpc>
                <a:spcPts val="3000"/>
              </a:lnSpc>
              <a:spcAft>
                <a:spcPts val="1200"/>
              </a:spcAft>
              <a:buFont typeface="Wingdings" panose="05000000000000000000" pitchFamily="2" charset="2"/>
              <a:buChar char="Ø"/>
            </a:pPr>
            <a:r>
              <a:rPr lang="en-US" sz="2800" kern="0" dirty="0">
                <a:latin typeface="Calibri" panose="020F0502020204030204" pitchFamily="34" charset="0"/>
                <a:cs typeface="Calibri" panose="020F0502020204030204" pitchFamily="34" charset="0"/>
                <a:sym typeface="Arial"/>
              </a:rPr>
              <a:t>If so, please contact </a:t>
            </a:r>
            <a:r>
              <a:rPr lang="en-US" sz="2800" kern="0" dirty="0">
                <a:latin typeface="Calibri" panose="020F0502020204030204" pitchFamily="34" charset="0"/>
                <a:cs typeface="Calibri" panose="020F0502020204030204" pitchFamily="34" charset="0"/>
                <a:sym typeface="Arial"/>
                <a:hlinkClick r:id="rId3"/>
              </a:rPr>
              <a:t>Selina.Gordian@lausd.net</a:t>
            </a:r>
            <a:r>
              <a:rPr lang="en-US" sz="2800" kern="0" dirty="0">
                <a:latin typeface="Calibri" panose="020F0502020204030204" pitchFamily="34" charset="0"/>
                <a:cs typeface="Calibri" panose="020F0502020204030204" pitchFamily="34" charset="0"/>
                <a:sym typeface="Arial"/>
              </a:rPr>
              <a:t> with a recommendation of your own.</a:t>
            </a:r>
          </a:p>
          <a:p>
            <a:pPr marL="457200" indent="-457200">
              <a:lnSpc>
                <a:spcPts val="3000"/>
              </a:lnSpc>
              <a:spcAft>
                <a:spcPts val="1200"/>
              </a:spcAft>
              <a:buFont typeface="Wingdings" panose="05000000000000000000" pitchFamily="2" charset="2"/>
              <a:buChar char="Ø"/>
            </a:pPr>
            <a:r>
              <a:rPr lang="en-US" sz="2800" kern="0" dirty="0">
                <a:latin typeface="Calibri" panose="020F0502020204030204" pitchFamily="34" charset="0"/>
                <a:cs typeface="Calibri" panose="020F0502020204030204" pitchFamily="34" charset="0"/>
                <a:sym typeface="Arial"/>
              </a:rPr>
              <a:t>We also appreciate the stories of how you and your team are implementing wellness at your site. Email Selina with your wellness story. </a:t>
            </a:r>
          </a:p>
        </p:txBody>
      </p:sp>
      <p:grpSp>
        <p:nvGrpSpPr>
          <p:cNvPr id="3" name="Group 2"/>
          <p:cNvGrpSpPr/>
          <p:nvPr/>
        </p:nvGrpSpPr>
        <p:grpSpPr>
          <a:xfrm>
            <a:off x="7532789" y="1981200"/>
            <a:ext cx="4178098" cy="4079464"/>
            <a:chOff x="7362826" y="1666754"/>
            <a:chExt cx="4699597" cy="4648702"/>
          </a:xfrm>
        </p:grpSpPr>
        <p:pic>
          <p:nvPicPr>
            <p:cNvPr id="1028" name="Picture 4" descr="Music Production: The Importance of Feedback | by Danny Demosi | Medium"/>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8061" b="100000" l="2500" r="97929">
                          <a14:foregroundMark x1="34571" y1="57653" x2="38786" y2="66633"/>
                          <a14:foregroundMark x1="31571" y1="58469" x2="36857" y2="66327"/>
                          <a14:foregroundMark x1="56286" y1="51020" x2="91214" y2="46224"/>
                          <a14:foregroundMark x1="74000" y1="33469" x2="57643" y2="47449"/>
                          <a14:foregroundMark x1="75286" y1="30612" x2="87000" y2="39490"/>
                          <a14:foregroundMark x1="77786" y1="30510" x2="69857" y2="32959"/>
                          <a14:foregroundMark x1="72286" y1="30204" x2="64000" y2="42449"/>
                          <a14:foregroundMark x1="75571" y1="39388" x2="63857" y2="48265"/>
                          <a14:foregroundMark x1="80571" y1="52143" x2="54643" y2="56735"/>
                          <a14:foregroundMark x1="81714" y1="57449" x2="67571" y2="59898"/>
                          <a14:foregroundMark x1="72071" y1="61429" x2="68714" y2="68469"/>
                          <a14:foregroundMark x1="20286" y1="83878" x2="20286" y2="83878"/>
                          <a14:foregroundMark x1="31286" y1="86735" x2="31286" y2="86735"/>
                          <a14:foregroundMark x1="41357" y1="82449" x2="41357" y2="82449"/>
                          <a14:foregroundMark x1="50857" y1="86531" x2="50857" y2="86531"/>
                          <a14:foregroundMark x1="61357" y1="84388" x2="61357" y2="84388"/>
                          <a14:foregroundMark x1="69643" y1="88163" x2="69643" y2="88163"/>
                          <a14:foregroundMark x1="79071" y1="85510" x2="79071" y2="85510"/>
                          <a14:foregroundMark x1="79429" y1="98367" x2="19357" y2="97653"/>
                          <a14:foregroundMark x1="20643" y1="94898" x2="15429" y2="97857"/>
                          <a14:foregroundMark x1="22143" y1="84694" x2="22143" y2="84694"/>
                          <a14:foregroundMark x1="22786" y1="80000" x2="21643" y2="88469"/>
                          <a14:foregroundMark x1="24214" y1="81939" x2="23357" y2="89796"/>
                          <a14:foregroundMark x1="23857" y1="81224" x2="25429" y2="84898"/>
                          <a14:foregroundMark x1="14857" y1="32347" x2="10929" y2="33571"/>
                        </a14:backgroundRemoval>
                      </a14:imgEffect>
                    </a14:imgLayer>
                  </a14:imgProps>
                </a:ext>
                <a:ext uri="{28A0092B-C50C-407E-A947-70E740481C1C}">
                  <a14:useLocalDpi xmlns:a14="http://schemas.microsoft.com/office/drawing/2010/main"/>
                </a:ext>
              </a:extLst>
            </a:blip>
            <a:srcRect/>
            <a:stretch>
              <a:fillRect/>
            </a:stretch>
          </p:blipFill>
          <p:spPr bwMode="auto">
            <a:xfrm>
              <a:off x="7362826" y="1666754"/>
              <a:ext cx="4699597" cy="36297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961376" y="5296539"/>
              <a:ext cx="847344" cy="1018917"/>
            </a:xfrm>
            <a:prstGeom prst="rect">
              <a:avLst/>
            </a:prstGeom>
            <a:solidFill>
              <a:srgbClr val="60606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16112" y="5296539"/>
              <a:ext cx="707136" cy="1018917"/>
            </a:xfrm>
            <a:prstGeom prst="rect">
              <a:avLst/>
            </a:prstGeom>
            <a:solidFill>
              <a:srgbClr val="E9128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57488" y="5296538"/>
              <a:ext cx="877824" cy="1018917"/>
            </a:xfrm>
            <a:prstGeom prst="rect">
              <a:avLst/>
            </a:prstGeom>
            <a:solidFill>
              <a:srgbClr val="FBC10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363456" y="5296537"/>
              <a:ext cx="755904" cy="1018917"/>
            </a:xfrm>
            <a:prstGeom prst="rect">
              <a:avLst/>
            </a:prstGeom>
            <a:solidFill>
              <a:srgbClr val="21BDE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3600" y="5296537"/>
              <a:ext cx="871728" cy="1018917"/>
            </a:xfrm>
            <a:prstGeom prst="rect">
              <a:avLst/>
            </a:prstGeom>
            <a:solidFill>
              <a:srgbClr val="E9128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235184" y="5296537"/>
              <a:ext cx="725424" cy="1018917"/>
            </a:xfrm>
            <a:prstGeom prst="rect">
              <a:avLst/>
            </a:prstGeom>
            <a:solidFill>
              <a:srgbClr val="FBC10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625328" y="5296537"/>
              <a:ext cx="859536" cy="1018917"/>
            </a:xfrm>
            <a:prstGeom prst="rect">
              <a:avLst/>
            </a:prstGeom>
            <a:solidFill>
              <a:srgbClr val="21BDE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579901" y="1620658"/>
            <a:ext cx="11202378" cy="477054"/>
          </a:xfrm>
          <a:prstGeom prst="rect">
            <a:avLst/>
          </a:prstGeom>
          <a:noFill/>
        </p:spPr>
        <p:txBody>
          <a:bodyPr wrap="square" rtlCol="0">
            <a:spAutoFit/>
          </a:bodyPr>
          <a:lstStyle/>
          <a:p>
            <a:pPr>
              <a:lnSpc>
                <a:spcPts val="3000"/>
              </a:lnSpc>
              <a:spcAft>
                <a:spcPts val="1200"/>
              </a:spcAft>
            </a:pPr>
            <a:r>
              <a:rPr lang="en-US" sz="2800" kern="0" dirty="0">
                <a:latin typeface="Calibri" panose="020F0502020204030204" pitchFamily="34" charset="0"/>
                <a:cs typeface="Calibri" panose="020F0502020204030204" pitchFamily="34" charset="0"/>
                <a:sym typeface="Arial"/>
              </a:rPr>
              <a:t>Is there a topic you would like to see on the monthly Wellness Newsletter?</a:t>
            </a:r>
          </a:p>
        </p:txBody>
      </p:sp>
    </p:spTree>
    <p:extLst>
      <p:ext uri="{BB962C8B-B14F-4D97-AF65-F5344CB8AC3E}">
        <p14:creationId xmlns:p14="http://schemas.microsoft.com/office/powerpoint/2010/main" val="215067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238"/>
            <a:ext cx="12192000" cy="1143000"/>
          </a:xfrm>
        </p:spPr>
        <p:txBody>
          <a:bodyPr>
            <a:noAutofit/>
          </a:bodyPr>
          <a:lstStyle/>
          <a:p>
            <a:pPr marL="457200"/>
            <a:r>
              <a:rPr lang="en-US" dirty="0">
                <a:solidFill>
                  <a:schemeClr val="accent1">
                    <a:lumMod val="50000"/>
                  </a:schemeClr>
                </a:solidFill>
                <a:latin typeface="Trebuchet MS" panose="020B0603020202020204" pitchFamily="34" charset="0"/>
              </a:rPr>
              <a:t>WHY EMPLOYEE WELLNESS?</a:t>
            </a:r>
          </a:p>
        </p:txBody>
      </p:sp>
      <p:sp>
        <p:nvSpPr>
          <p:cNvPr id="7" name="Content Placeholder 6"/>
          <p:cNvSpPr>
            <a:spLocks noGrp="1"/>
          </p:cNvSpPr>
          <p:nvPr>
            <p:ph idx="1"/>
          </p:nvPr>
        </p:nvSpPr>
        <p:spPr>
          <a:xfrm>
            <a:off x="2112493" y="2764502"/>
            <a:ext cx="8134654" cy="1165527"/>
          </a:xfrm>
          <a:solidFill>
            <a:srgbClr val="328EA0"/>
          </a:solidFill>
          <a:ln w="38100">
            <a:solidFill>
              <a:srgbClr val="666666"/>
            </a:solidFill>
          </a:ln>
        </p:spPr>
        <p:txBody>
          <a:bodyPr anchor="ctr">
            <a:normAutofit/>
          </a:bodyPr>
          <a:lstStyle/>
          <a:p>
            <a:pPr algn="ctr"/>
            <a:r>
              <a:rPr lang="en-US" sz="3000" b="1" dirty="0">
                <a:solidFill>
                  <a:srgbClr val="F7F7F7"/>
                </a:solidFill>
              </a:rPr>
              <a:t>Students must be healthy to be educated and be educated to be healthy.</a:t>
            </a:r>
            <a:endParaRPr lang="en-US" dirty="0"/>
          </a:p>
        </p:txBody>
      </p:sp>
      <p:sp>
        <p:nvSpPr>
          <p:cNvPr id="9" name="TextBox 8"/>
          <p:cNvSpPr txBox="1"/>
          <p:nvPr/>
        </p:nvSpPr>
        <p:spPr>
          <a:xfrm>
            <a:off x="598351" y="4622715"/>
            <a:ext cx="10869749" cy="1231106"/>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We are committed to providing an environment where students can learn to make healthy choices for lifelong health.</a:t>
            </a:r>
          </a:p>
          <a:p>
            <a:endParaRPr lang="en-US" dirty="0"/>
          </a:p>
        </p:txBody>
      </p:sp>
      <p:sp>
        <p:nvSpPr>
          <p:cNvPr id="3" name="TextBox 2"/>
          <p:cNvSpPr txBox="1"/>
          <p:nvPr/>
        </p:nvSpPr>
        <p:spPr>
          <a:xfrm>
            <a:off x="505358" y="1529189"/>
            <a:ext cx="10962742"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LAUSD recognizes the critical relationship between a healthy student and academic achievement.</a:t>
            </a:r>
          </a:p>
        </p:txBody>
      </p:sp>
    </p:spTree>
    <p:extLst>
      <p:ext uri="{BB962C8B-B14F-4D97-AF65-F5344CB8AC3E}">
        <p14:creationId xmlns:p14="http://schemas.microsoft.com/office/powerpoint/2010/main" val="100162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64210" y="307357"/>
            <a:ext cx="1018069" cy="946677"/>
            <a:chOff x="7603133" y="763433"/>
            <a:chExt cx="2316372" cy="2153937"/>
          </a:xfrm>
        </p:grpSpPr>
        <p:sp>
          <p:nvSpPr>
            <p:cNvPr id="5" name="Oval 4"/>
            <p:cNvSpPr/>
            <p:nvPr/>
          </p:nvSpPr>
          <p:spPr>
            <a:xfrm>
              <a:off x="7834628" y="797769"/>
              <a:ext cx="2084877" cy="2084877"/>
            </a:xfrm>
            <a:prstGeom prst="ellipse">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3133" y="763433"/>
              <a:ext cx="2153937" cy="2153937"/>
            </a:xfrm>
            <a:prstGeom prst="rect">
              <a:avLst/>
            </a:prstGeom>
          </p:spPr>
        </p:pic>
      </p:grpSp>
      <p:sp>
        <p:nvSpPr>
          <p:cNvPr id="13" name="Title 1"/>
          <p:cNvSpPr>
            <a:spLocks noGrp="1"/>
          </p:cNvSpPr>
          <p:nvPr>
            <p:ph type="title"/>
          </p:nvPr>
        </p:nvSpPr>
        <p:spPr>
          <a:xfrm>
            <a:off x="0" y="322448"/>
            <a:ext cx="12191999" cy="1089663"/>
          </a:xfrm>
        </p:spPr>
        <p:txBody>
          <a:bodyPr/>
          <a:lstStyle/>
          <a:p>
            <a:pPr marL="457200"/>
            <a:r>
              <a:rPr lang="en-US" dirty="0">
                <a:solidFill>
                  <a:schemeClr val="accent1">
                    <a:lumMod val="50000"/>
                  </a:schemeClr>
                </a:solidFill>
                <a:latin typeface="Trebuchet MS" panose="020B0603020202020204" pitchFamily="34" charset="0"/>
              </a:rPr>
              <a:t>Wellness Programs Website</a:t>
            </a:r>
          </a:p>
        </p:txBody>
      </p:sp>
      <p:sp>
        <p:nvSpPr>
          <p:cNvPr id="18" name="TextBox 17"/>
          <p:cNvSpPr txBox="1"/>
          <p:nvPr/>
        </p:nvSpPr>
        <p:spPr>
          <a:xfrm>
            <a:off x="6343649" y="1629419"/>
            <a:ext cx="5476074" cy="477054"/>
          </a:xfrm>
          <a:prstGeom prst="rect">
            <a:avLst/>
          </a:prstGeom>
          <a:solidFill>
            <a:schemeClr val="accent1">
              <a:lumMod val="40000"/>
              <a:lumOff val="60000"/>
            </a:schemeClr>
          </a:solidFill>
        </p:spPr>
        <p:txBody>
          <a:bodyPr wrap="square" rtlCol="0">
            <a:spAutoFit/>
          </a:bodyPr>
          <a:lstStyle/>
          <a:p>
            <a:pPr>
              <a:lnSpc>
                <a:spcPts val="3000"/>
              </a:lnSpc>
              <a:spcAft>
                <a:spcPts val="1200"/>
              </a:spcAft>
            </a:pPr>
            <a:r>
              <a:rPr lang="en-US" sz="2400" kern="0" dirty="0">
                <a:latin typeface="Calibri" panose="020F0502020204030204" pitchFamily="34" charset="0"/>
                <a:cs typeface="Calibri" panose="020F0502020204030204" pitchFamily="34" charset="0"/>
                <a:sym typeface="Arial"/>
              </a:rPr>
              <a:t>www.achieve.lausd.net/wellnessprograms</a:t>
            </a:r>
          </a:p>
        </p:txBody>
      </p:sp>
      <p:grpSp>
        <p:nvGrpSpPr>
          <p:cNvPr id="21" name="Group 20"/>
          <p:cNvGrpSpPr/>
          <p:nvPr/>
        </p:nvGrpSpPr>
        <p:grpSpPr>
          <a:xfrm>
            <a:off x="7335280" y="2202780"/>
            <a:ext cx="3723015" cy="4299535"/>
            <a:chOff x="1239434" y="2238374"/>
            <a:chExt cx="3969556" cy="4286251"/>
          </a:xfrm>
        </p:grpSpPr>
        <p:grpSp>
          <p:nvGrpSpPr>
            <p:cNvPr id="19" name="Group 18"/>
            <p:cNvGrpSpPr/>
            <p:nvPr/>
          </p:nvGrpSpPr>
          <p:grpSpPr>
            <a:xfrm>
              <a:off x="1239434" y="2384340"/>
              <a:ext cx="3969556" cy="4140285"/>
              <a:chOff x="7603319" y="2306259"/>
              <a:chExt cx="3969556" cy="4140285"/>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4906" y="2306259"/>
                <a:ext cx="3967969" cy="186159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3319" y="4036299"/>
                <a:ext cx="3969556" cy="680205"/>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02625" y="4716504"/>
                <a:ext cx="3580674" cy="1730040"/>
              </a:xfrm>
              <a:prstGeom prst="rect">
                <a:avLst/>
              </a:prstGeom>
            </p:spPr>
          </p:pic>
        </p:grpSp>
        <p:sp>
          <p:nvSpPr>
            <p:cNvPr id="20" name="Rectangle 19"/>
            <p:cNvSpPr/>
            <p:nvPr/>
          </p:nvSpPr>
          <p:spPr>
            <a:xfrm>
              <a:off x="1333500" y="2238374"/>
              <a:ext cx="3781425" cy="4286251"/>
            </a:xfrm>
            <a:prstGeom prst="rect">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464772" y="1627102"/>
            <a:ext cx="5878877" cy="846835"/>
          </a:xfrm>
          <a:prstGeom prst="rect">
            <a:avLst/>
          </a:prstGeom>
          <a:noFill/>
        </p:spPr>
        <p:txBody>
          <a:bodyPr wrap="square" rtlCol="0">
            <a:spAutoFit/>
          </a:bodyPr>
          <a:lstStyle/>
          <a:p>
            <a:pPr>
              <a:lnSpc>
                <a:spcPts val="3000"/>
              </a:lnSpc>
              <a:spcAft>
                <a:spcPts val="1200"/>
              </a:spcAft>
            </a:pPr>
            <a:r>
              <a:rPr lang="en-US" sz="2400" kern="0" dirty="0">
                <a:latin typeface="Calibri" panose="020F0502020204030204" pitchFamily="34" charset="0"/>
                <a:cs typeface="Calibri" panose="020F0502020204030204" pitchFamily="34" charset="0"/>
                <a:sym typeface="Arial"/>
              </a:rPr>
              <a:t>Visit the Wellness Programs home page for other great resources. </a:t>
            </a:r>
          </a:p>
        </p:txBody>
      </p:sp>
      <p:sp>
        <p:nvSpPr>
          <p:cNvPr id="24" name="TextBox 23"/>
          <p:cNvSpPr txBox="1"/>
          <p:nvPr/>
        </p:nvSpPr>
        <p:spPr>
          <a:xfrm>
            <a:off x="807671" y="2688928"/>
            <a:ext cx="5878877" cy="2708434"/>
          </a:xfrm>
          <a:prstGeom prst="rect">
            <a:avLst/>
          </a:prstGeom>
          <a:noFill/>
        </p:spPr>
        <p:txBody>
          <a:bodyPr wrap="square" rtlCol="0">
            <a:spAutoFit/>
          </a:bodyPr>
          <a:lstStyle/>
          <a:p>
            <a:pPr marL="342900" indent="-342900">
              <a:lnSpc>
                <a:spcPts val="3000"/>
              </a:lnSpc>
              <a:spcAft>
                <a:spcPts val="1200"/>
              </a:spcAft>
              <a:buFont typeface="Wingdings" panose="05000000000000000000" pitchFamily="2" charset="2"/>
              <a:buChar char="Ø"/>
            </a:pPr>
            <a:r>
              <a:rPr lang="en-US" sz="2400" kern="0" dirty="0">
                <a:latin typeface="Calibri" panose="020F0502020204030204" pitchFamily="34" charset="0"/>
                <a:cs typeface="Calibri" panose="020F0502020204030204" pitchFamily="34" charset="0"/>
                <a:sym typeface="Arial"/>
              </a:rPr>
              <a:t>Find a variety of exercise videos on the Health and Wellness Fitness Channel.</a:t>
            </a:r>
          </a:p>
          <a:p>
            <a:pPr marL="342900" indent="-342900">
              <a:lnSpc>
                <a:spcPts val="3000"/>
              </a:lnSpc>
              <a:spcAft>
                <a:spcPts val="1200"/>
              </a:spcAft>
              <a:buFont typeface="Wingdings" panose="05000000000000000000" pitchFamily="2" charset="2"/>
              <a:buChar char="Ø"/>
            </a:pPr>
            <a:r>
              <a:rPr lang="en-US" sz="2400" kern="0" dirty="0">
                <a:latin typeface="Calibri" panose="020F0502020204030204" pitchFamily="34" charset="0"/>
                <a:cs typeface="Calibri" panose="020F0502020204030204" pitchFamily="34" charset="0"/>
                <a:sym typeface="Arial"/>
              </a:rPr>
              <a:t>Crisis Counseling and Intervention Services for students and staff</a:t>
            </a:r>
          </a:p>
          <a:p>
            <a:pPr marL="342900" indent="-342900">
              <a:lnSpc>
                <a:spcPts val="3000"/>
              </a:lnSpc>
              <a:spcAft>
                <a:spcPts val="1200"/>
              </a:spcAft>
              <a:buFont typeface="Wingdings" panose="05000000000000000000" pitchFamily="2" charset="2"/>
              <a:buChar char="Ø"/>
            </a:pPr>
            <a:r>
              <a:rPr lang="en-US" sz="2400" kern="0" dirty="0">
                <a:latin typeface="Calibri" panose="020F0502020204030204" pitchFamily="34" charset="0"/>
                <a:cs typeface="Calibri" panose="020F0502020204030204" pitchFamily="34" charset="0"/>
                <a:sym typeface="Arial"/>
              </a:rPr>
              <a:t>Mindfulness for staff with help from the  Headspace App on your phone</a:t>
            </a:r>
          </a:p>
        </p:txBody>
      </p:sp>
    </p:spTree>
    <p:extLst>
      <p:ext uri="{BB962C8B-B14F-4D97-AF65-F5344CB8AC3E}">
        <p14:creationId xmlns:p14="http://schemas.microsoft.com/office/powerpoint/2010/main" val="186614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594"/>
            <a:ext cx="10604500" cy="1143000"/>
          </a:xfrm>
        </p:spPr>
        <p:txBody>
          <a:bodyPr>
            <a:noAutofit/>
          </a:bodyPr>
          <a:lstStyle/>
          <a:p>
            <a:pPr marL="457200" algn="ctr"/>
            <a:r>
              <a:rPr lang="en-US" sz="4400" dirty="0">
                <a:solidFill>
                  <a:schemeClr val="accent1">
                    <a:lumMod val="50000"/>
                  </a:schemeClr>
                </a:solidFill>
                <a:latin typeface="Trebuchet MS" panose="020B0603020202020204" pitchFamily="34" charset="0"/>
              </a:rPr>
              <a:t>WHAT IS THE BLUEPRINT FOR WELLNESS?</a:t>
            </a:r>
          </a:p>
        </p:txBody>
      </p:sp>
      <p:sp>
        <p:nvSpPr>
          <p:cNvPr id="3" name="Content Placeholder 2"/>
          <p:cNvSpPr>
            <a:spLocks noGrp="1"/>
          </p:cNvSpPr>
          <p:nvPr>
            <p:ph idx="1"/>
          </p:nvPr>
        </p:nvSpPr>
        <p:spPr>
          <a:xfrm>
            <a:off x="719494" y="1514594"/>
            <a:ext cx="10740986" cy="4630622"/>
          </a:xfrm>
        </p:spPr>
        <p:txBody>
          <a:bodyPr>
            <a:noAutofit/>
          </a:bodyPr>
          <a:lstStyle/>
          <a:p>
            <a:pPr marL="0" indent="0">
              <a:lnSpc>
                <a:spcPct val="100000"/>
              </a:lnSpc>
              <a:spcBef>
                <a:spcPts val="0"/>
              </a:spcBef>
              <a:spcAft>
                <a:spcPts val="600"/>
              </a:spcAft>
              <a:buNone/>
            </a:pPr>
            <a:r>
              <a:rPr lang="en-US" sz="2800" dirty="0">
                <a:latin typeface="Calibri" panose="020F0502020204030204" pitchFamily="34" charset="0"/>
                <a:cs typeface="Calibri" panose="020F0502020204030204" pitchFamily="34" charset="0"/>
              </a:rPr>
              <a:t>The Blueprint for Wellness Policy is the District’s wellness policy and guide for implementing a comprehensive health and wellness plan and serves to further advance wellness throughout the District for:</a:t>
            </a:r>
          </a:p>
          <a:p>
            <a:pPr marL="914400" lvl="1" indent="-457200">
              <a:lnSpc>
                <a:spcPct val="100000"/>
              </a:lnSpc>
              <a:spcBef>
                <a:spcPts val="0"/>
              </a:spcBef>
              <a:spcAft>
                <a:spcPts val="600"/>
              </a:spcAft>
              <a:buFont typeface="Wingdings" panose="05000000000000000000" pitchFamily="2" charset="2"/>
              <a:buChar char="Ø"/>
            </a:pPr>
            <a:r>
              <a:rPr lang="en-US" sz="2600" dirty="0">
                <a:latin typeface="Calibri" panose="020F0502020204030204" pitchFamily="34" charset="0"/>
                <a:cs typeface="Calibri" panose="020F0502020204030204" pitchFamily="34" charset="0"/>
              </a:rPr>
              <a:t>Students</a:t>
            </a:r>
          </a:p>
          <a:p>
            <a:pPr marL="914400" lvl="1" indent="-457200">
              <a:lnSpc>
                <a:spcPct val="100000"/>
              </a:lnSpc>
              <a:spcBef>
                <a:spcPts val="0"/>
              </a:spcBef>
              <a:spcAft>
                <a:spcPts val="600"/>
              </a:spcAft>
              <a:buFont typeface="Wingdings" panose="05000000000000000000" pitchFamily="2" charset="2"/>
              <a:buChar char="Ø"/>
            </a:pPr>
            <a:r>
              <a:rPr lang="en-US" sz="2600" dirty="0">
                <a:latin typeface="Calibri" panose="020F0502020204030204" pitchFamily="34" charset="0"/>
                <a:cs typeface="Calibri" panose="020F0502020204030204" pitchFamily="34" charset="0"/>
              </a:rPr>
              <a:t>Parents</a:t>
            </a:r>
          </a:p>
          <a:p>
            <a:pPr marL="914400" lvl="1" indent="-457200">
              <a:lnSpc>
                <a:spcPct val="100000"/>
              </a:lnSpc>
              <a:spcBef>
                <a:spcPts val="0"/>
              </a:spcBef>
              <a:spcAft>
                <a:spcPts val="600"/>
              </a:spcAft>
              <a:buFont typeface="Wingdings" panose="05000000000000000000" pitchFamily="2" charset="2"/>
              <a:buChar char="Ø"/>
            </a:pPr>
            <a:r>
              <a:rPr lang="en-US" sz="2600" dirty="0">
                <a:latin typeface="Calibri" panose="020F0502020204030204" pitchFamily="34" charset="0"/>
                <a:cs typeface="Calibri" panose="020F0502020204030204" pitchFamily="34" charset="0"/>
              </a:rPr>
              <a:t>Staff </a:t>
            </a:r>
          </a:p>
          <a:p>
            <a:pPr marL="914400" lvl="1" indent="-457200">
              <a:lnSpc>
                <a:spcPct val="100000"/>
              </a:lnSpc>
              <a:spcBef>
                <a:spcPts val="0"/>
              </a:spcBef>
              <a:spcAft>
                <a:spcPts val="600"/>
              </a:spcAft>
              <a:buFont typeface="Wingdings" panose="05000000000000000000" pitchFamily="2" charset="2"/>
              <a:buChar char="Ø"/>
            </a:pPr>
            <a:r>
              <a:rPr lang="en-US" sz="2600" dirty="0">
                <a:latin typeface="Calibri" panose="020F0502020204030204" pitchFamily="34" charset="0"/>
                <a:cs typeface="Calibri" panose="020F0502020204030204" pitchFamily="34" charset="0"/>
              </a:rPr>
              <a:t>Community</a:t>
            </a:r>
          </a:p>
          <a:p>
            <a:pPr marL="0" indent="0">
              <a:buNone/>
            </a:pPr>
            <a:endParaRPr lang="en-US" dirty="0"/>
          </a:p>
          <a:p>
            <a:endParaRPr lang="en-US" dirty="0"/>
          </a:p>
        </p:txBody>
      </p:sp>
      <p:pic>
        <p:nvPicPr>
          <p:cNvPr id="5" name="Picture 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4326" b="94656" l="4708" r="71375">
                        <a14:foregroundMark x1="38230" y1="13740" x2="38230" y2="13740"/>
                        <a14:foregroundMark x1="38795" y1="7379" x2="38795" y2="7379"/>
                        <a14:foregroundMark x1="39548" y1="4326" x2="39548" y2="4326"/>
                        <a14:foregroundMark x1="23540" y1="22137" x2="23540" y2="22137"/>
                        <a14:foregroundMark x1="11864" y1="50891" x2="11864" y2="50891"/>
                        <a14:foregroundMark x1="4896" y1="49618" x2="4896" y2="49618"/>
                        <a14:foregroundMark x1="14124" y1="64631" x2="14124" y2="64631"/>
                        <a14:foregroundMark x1="18832" y1="75573" x2="18832" y2="75573"/>
                        <a14:foregroundMark x1="28249" y1="86260" x2="28249" y2="86260"/>
                        <a14:foregroundMark x1="19397" y1="82697" x2="19397" y2="82697"/>
                        <a14:foregroundMark x1="27307" y1="15776" x2="27307" y2="15776"/>
                        <a14:foregroundMark x1="47834" y1="15013" x2="47834" y2="15013"/>
                        <a14:foregroundMark x1="64595" y1="36132" x2="64595" y2="36132"/>
                        <a14:foregroundMark x1="67232" y1="53690" x2="67232" y2="53690"/>
                        <a14:foregroundMark x1="64972" y1="65649" x2="64972" y2="65649"/>
                        <a14:foregroundMark x1="61770" y1="78372" x2="61770" y2="78372"/>
                        <a14:foregroundMark x1="51789" y1="85242" x2="51789" y2="85242"/>
                        <a14:foregroundMark x1="40678" y1="88295" x2="40678" y2="88295"/>
                        <a14:foregroundMark x1="40866" y1="94656" x2="40866" y2="94656"/>
                        <a14:foregroundMark x1="67797" y1="54198" x2="67797" y2="54198"/>
                        <a14:foregroundMark x1="59322" y1="21374" x2="59322" y2="21374"/>
                        <a14:foregroundMark x1="19962" y1="23919" x2="19962" y2="23919"/>
                        <a14:foregroundMark x1="12806" y1="38168" x2="12806" y2="38168"/>
                        <a14:foregroundMark x1="23917" y1="52417" x2="23917" y2="52417"/>
                        <a14:foregroundMark x1="30132" y1="52926" x2="30132" y2="52926"/>
                        <a14:foregroundMark x1="38606" y1="52926" x2="38606" y2="52926"/>
                        <a14:foregroundMark x1="47269" y1="51908" x2="47269" y2="51908"/>
                        <a14:foregroundMark x1="54802" y1="51908" x2="54802" y2="51908"/>
                        <a14:foregroundMark x1="53484" y1="55216" x2="53484" y2="55216"/>
                        <a14:foregroundMark x1="38983" y1="26718" x2="35217" y2="37150"/>
                        <a14:foregroundMark x1="33145" y1="31552" x2="44444" y2="40712"/>
                        <a14:foregroundMark x1="12053" y1="50891" x2="59322" y2="29262"/>
                        <a14:foregroundMark x1="19586" y1="27481" x2="70621" y2="46310"/>
                        <a14:foregroundMark x1="40490" y1="15267" x2="43879" y2="72774"/>
                        <a14:foregroundMark x1="43879" y1="72774" x2="41243" y2="86768"/>
                        <a14:foregroundMark x1="18644" y1="79389" x2="32768" y2="36641"/>
                        <a14:foregroundMark x1="32768" y1="36641" x2="32580" y2="30789"/>
                        <a14:foregroundMark x1="17137" y1="62341" x2="47081" y2="55471"/>
                        <a14:foregroundMark x1="47081" y1="55471" x2="48399" y2="53690"/>
                        <a14:foregroundMark x1="29944" y1="70229" x2="57439" y2="51908"/>
                        <a14:foregroundMark x1="57439" y1="51908" x2="57815" y2="50891"/>
                        <a14:foregroundMark x1="36535" y1="79135" x2="61582" y2="56489"/>
                        <a14:foregroundMark x1="61582" y1="56489" x2="62147" y2="52926"/>
                        <a14:foregroundMark x1="38041" y1="84478" x2="60075" y2="76845"/>
                      </a14:backgroundRemoval>
                    </a14:imgEffect>
                  </a14:imgLayer>
                </a14:imgProps>
              </a:ext>
              <a:ext uri="{28A0092B-C50C-407E-A947-70E740481C1C}">
                <a14:useLocalDpi xmlns:a14="http://schemas.microsoft.com/office/drawing/2010/main"/>
              </a:ext>
            </a:extLst>
          </a:blip>
          <a:srcRect r="20548"/>
          <a:stretch/>
        </p:blipFill>
        <p:spPr>
          <a:xfrm>
            <a:off x="7604760" y="2948371"/>
            <a:ext cx="3740899" cy="3484695"/>
          </a:xfrm>
          <a:prstGeom prst="rect">
            <a:avLst/>
          </a:prstGeom>
        </p:spPr>
      </p:pic>
    </p:spTree>
    <p:extLst>
      <p:ext uri="{BB962C8B-B14F-4D97-AF65-F5344CB8AC3E}">
        <p14:creationId xmlns:p14="http://schemas.microsoft.com/office/powerpoint/2010/main" val="68837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20548"/>
          <a:stretch/>
        </p:blipFill>
        <p:spPr>
          <a:xfrm>
            <a:off x="5969832" y="1419446"/>
            <a:ext cx="4926768" cy="4589348"/>
          </a:xfrm>
          <a:prstGeom prst="rect">
            <a:avLst/>
          </a:prstGeom>
        </p:spPr>
      </p:pic>
      <p:sp>
        <p:nvSpPr>
          <p:cNvPr id="2" name="Title 1"/>
          <p:cNvSpPr>
            <a:spLocks noGrp="1"/>
          </p:cNvSpPr>
          <p:nvPr>
            <p:ph type="title"/>
          </p:nvPr>
        </p:nvSpPr>
        <p:spPr>
          <a:xfrm>
            <a:off x="0" y="-11960"/>
            <a:ext cx="12192000" cy="1658198"/>
          </a:xfrm>
        </p:spPr>
        <p:txBody>
          <a:bodyPr>
            <a:noAutofit/>
          </a:bodyPr>
          <a:lstStyle/>
          <a:p>
            <a:pPr marL="457200"/>
            <a:r>
              <a:rPr lang="en-US" sz="3600" dirty="0">
                <a:solidFill>
                  <a:schemeClr val="accent1">
                    <a:lumMod val="50000"/>
                  </a:schemeClr>
                </a:solidFill>
                <a:latin typeface="Trebuchet MS" panose="020B0603020202020204" pitchFamily="34" charset="0"/>
              </a:rPr>
              <a:t>8 COMPONENTS OF THE BLUEPRINT FOR WELLNESS </a:t>
            </a:r>
          </a:p>
        </p:txBody>
      </p:sp>
      <p:sp>
        <p:nvSpPr>
          <p:cNvPr id="7" name="Content Placeholder 6"/>
          <p:cNvSpPr>
            <a:spLocks noGrp="1"/>
          </p:cNvSpPr>
          <p:nvPr>
            <p:ph idx="1"/>
          </p:nvPr>
        </p:nvSpPr>
        <p:spPr>
          <a:xfrm>
            <a:off x="730329" y="1482831"/>
            <a:ext cx="4594032" cy="4525963"/>
          </a:xfrm>
        </p:spPr>
        <p:txBody>
          <a:bodyPr>
            <a:normAutofit fontScale="92500" lnSpcReduction="10000"/>
          </a:bodyPr>
          <a:lstStyle/>
          <a:p>
            <a:pPr marL="514350" indent="-514350">
              <a:buAutoNum type="arabicPeriod"/>
            </a:pPr>
            <a:r>
              <a:rPr lang="en-US" sz="3000" dirty="0">
                <a:latin typeface="Calibri" panose="020F0502020204030204" pitchFamily="34" charset="0"/>
                <a:cs typeface="Calibri" panose="020F0502020204030204" pitchFamily="34" charset="0"/>
              </a:rPr>
              <a:t>Nutrition Services</a:t>
            </a:r>
          </a:p>
          <a:p>
            <a:pPr marL="514350" indent="-514350">
              <a:buAutoNum type="arabicPeriod"/>
            </a:pPr>
            <a:r>
              <a:rPr lang="en-US" sz="3000" dirty="0">
                <a:latin typeface="Calibri" panose="020F0502020204030204" pitchFamily="34" charset="0"/>
                <a:cs typeface="Calibri" panose="020F0502020204030204" pitchFamily="34" charset="0"/>
              </a:rPr>
              <a:t>Physical Education</a:t>
            </a:r>
          </a:p>
          <a:p>
            <a:pPr marL="514350" indent="-514350">
              <a:buAutoNum type="arabicPeriod"/>
            </a:pPr>
            <a:r>
              <a:rPr lang="en-US" sz="3000" dirty="0">
                <a:latin typeface="Calibri" panose="020F0502020204030204" pitchFamily="34" charset="0"/>
                <a:cs typeface="Calibri" panose="020F0502020204030204" pitchFamily="34" charset="0"/>
              </a:rPr>
              <a:t>Health Education</a:t>
            </a:r>
          </a:p>
          <a:p>
            <a:pPr marL="514350" indent="-514350">
              <a:buAutoNum type="arabicPeriod"/>
            </a:pPr>
            <a:r>
              <a:rPr lang="en-US" sz="3000" dirty="0">
                <a:latin typeface="Calibri" panose="020F0502020204030204" pitchFamily="34" charset="0"/>
                <a:cs typeface="Calibri" panose="020F0502020204030204" pitchFamily="34" charset="0"/>
              </a:rPr>
              <a:t>Health Services</a:t>
            </a:r>
          </a:p>
          <a:p>
            <a:pPr marL="514350" indent="-514350">
              <a:buAutoNum type="arabicPeriod"/>
            </a:pPr>
            <a:r>
              <a:rPr lang="en-US" sz="3000" dirty="0">
                <a:latin typeface="Calibri" panose="020F0502020204030204" pitchFamily="34" charset="0"/>
                <a:cs typeface="Calibri" panose="020F0502020204030204" pitchFamily="34" charset="0"/>
              </a:rPr>
              <a:t>Positive Attendance &amp; Building Resiliency</a:t>
            </a:r>
          </a:p>
          <a:p>
            <a:pPr marL="514350" indent="-514350">
              <a:buAutoNum type="arabicPeriod"/>
            </a:pPr>
            <a:r>
              <a:rPr lang="en-US" sz="3000" dirty="0">
                <a:latin typeface="Calibri" panose="020F0502020204030204" pitchFamily="34" charset="0"/>
                <a:cs typeface="Calibri" panose="020F0502020204030204" pitchFamily="34" charset="0"/>
              </a:rPr>
              <a:t>Safe Environment </a:t>
            </a:r>
          </a:p>
          <a:p>
            <a:pPr marL="514350" indent="-514350">
              <a:buAutoNum type="arabicPeriod"/>
            </a:pPr>
            <a:r>
              <a:rPr lang="en-US" sz="3000" dirty="0">
                <a:latin typeface="Calibri" panose="020F0502020204030204" pitchFamily="34" charset="0"/>
                <a:cs typeface="Calibri" panose="020F0502020204030204" pitchFamily="34" charset="0"/>
              </a:rPr>
              <a:t>Staff Wellness</a:t>
            </a:r>
          </a:p>
          <a:p>
            <a:pPr marL="514350" indent="-514350">
              <a:buAutoNum type="arabicPeriod"/>
            </a:pPr>
            <a:r>
              <a:rPr lang="en-US" sz="3000" dirty="0">
                <a:latin typeface="Calibri" panose="020F0502020204030204" pitchFamily="34" charset="0"/>
                <a:cs typeface="Calibri" panose="020F0502020204030204" pitchFamily="34" charset="0"/>
              </a:rPr>
              <a:t>Parent &amp; Community Involvement</a:t>
            </a:r>
          </a:p>
          <a:p>
            <a:pPr marL="514350" indent="-514350">
              <a:buAutoNum type="arabicPeriod"/>
            </a:pPr>
            <a:endParaRPr lang="en-US" dirty="0"/>
          </a:p>
        </p:txBody>
      </p:sp>
    </p:spTree>
    <p:extLst>
      <p:ext uri="{BB962C8B-B14F-4D97-AF65-F5344CB8AC3E}">
        <p14:creationId xmlns:p14="http://schemas.microsoft.com/office/powerpoint/2010/main" val="35671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59581767"/>
              </p:ext>
            </p:extLst>
          </p:nvPr>
        </p:nvGraphicFramePr>
        <p:xfrm>
          <a:off x="1422400" y="260886"/>
          <a:ext cx="9245598" cy="3017520"/>
        </p:xfrm>
        <a:graphic>
          <a:graphicData uri="http://schemas.openxmlformats.org/drawingml/2006/table">
            <a:tbl>
              <a:tblPr firstRow="1" bandRow="1">
                <a:tableStyleId>{5C22544A-7EE6-4342-B048-85BDC9FD1C3A}</a:tableStyleId>
              </a:tblPr>
              <a:tblGrid>
                <a:gridCol w="2300427">
                  <a:extLst>
                    <a:ext uri="{9D8B030D-6E8A-4147-A177-3AD203B41FA5}">
                      <a16:colId xmlns:a16="http://schemas.microsoft.com/office/drawing/2014/main" val="3627602306"/>
                    </a:ext>
                  </a:extLst>
                </a:gridCol>
                <a:gridCol w="2315057">
                  <a:extLst>
                    <a:ext uri="{9D8B030D-6E8A-4147-A177-3AD203B41FA5}">
                      <a16:colId xmlns:a16="http://schemas.microsoft.com/office/drawing/2014/main" val="1406144013"/>
                    </a:ext>
                  </a:extLst>
                </a:gridCol>
                <a:gridCol w="2315057">
                  <a:extLst>
                    <a:ext uri="{9D8B030D-6E8A-4147-A177-3AD203B41FA5}">
                      <a16:colId xmlns:a16="http://schemas.microsoft.com/office/drawing/2014/main" val="3114165136"/>
                    </a:ext>
                  </a:extLst>
                </a:gridCol>
                <a:gridCol w="2315057">
                  <a:extLst>
                    <a:ext uri="{9D8B030D-6E8A-4147-A177-3AD203B41FA5}">
                      <a16:colId xmlns:a16="http://schemas.microsoft.com/office/drawing/2014/main" val="3666558233"/>
                    </a:ext>
                  </a:extLst>
                </a:gridCol>
              </a:tblGrid>
              <a:tr h="894384">
                <a:tc>
                  <a:txBody>
                    <a:bodyPr/>
                    <a:lstStyle/>
                    <a:p>
                      <a:pPr algn="ctr"/>
                      <a:r>
                        <a:rPr lang="en-US" sz="3000" dirty="0">
                          <a:solidFill>
                            <a:schemeClr val="bg1"/>
                          </a:solidFill>
                        </a:rPr>
                        <a:t>Nutrition Services</a:t>
                      </a:r>
                    </a:p>
                  </a:txBody>
                  <a:tcPr>
                    <a:solidFill>
                      <a:srgbClr val="EA3369"/>
                    </a:solidFill>
                  </a:tcPr>
                </a:tc>
                <a:tc>
                  <a:txBody>
                    <a:bodyPr/>
                    <a:lstStyle/>
                    <a:p>
                      <a:pPr algn="ctr"/>
                      <a:r>
                        <a:rPr lang="en-US" sz="3000" dirty="0">
                          <a:solidFill>
                            <a:schemeClr val="bg1"/>
                          </a:solidFill>
                        </a:rPr>
                        <a:t>Physical Education</a:t>
                      </a:r>
                    </a:p>
                  </a:txBody>
                  <a:tcPr>
                    <a:solidFill>
                      <a:srgbClr val="C00000"/>
                    </a:solidFill>
                  </a:tcPr>
                </a:tc>
                <a:tc>
                  <a:txBody>
                    <a:bodyPr/>
                    <a:lstStyle/>
                    <a:p>
                      <a:pPr algn="ctr"/>
                      <a:r>
                        <a:rPr lang="en-US" sz="3000" dirty="0">
                          <a:solidFill>
                            <a:schemeClr val="bg1"/>
                          </a:solidFill>
                        </a:rPr>
                        <a:t>Health Education</a:t>
                      </a:r>
                    </a:p>
                  </a:txBody>
                  <a:tcPr>
                    <a:solidFill>
                      <a:srgbClr val="FF0000"/>
                    </a:solidFill>
                  </a:tcPr>
                </a:tc>
                <a:tc>
                  <a:txBody>
                    <a:bodyPr/>
                    <a:lstStyle/>
                    <a:p>
                      <a:pPr algn="ctr"/>
                      <a:r>
                        <a:rPr lang="en-US" sz="3000" dirty="0">
                          <a:solidFill>
                            <a:schemeClr val="bg1"/>
                          </a:solidFill>
                        </a:rPr>
                        <a:t>Health Services</a:t>
                      </a:r>
                    </a:p>
                  </a:txBody>
                  <a:tcPr>
                    <a:solidFill>
                      <a:srgbClr val="FFC000"/>
                    </a:solidFill>
                  </a:tcPr>
                </a:tc>
                <a:extLst>
                  <a:ext uri="{0D108BD9-81ED-4DB2-BD59-A6C34878D82A}">
                    <a16:rowId xmlns:a16="http://schemas.microsoft.com/office/drawing/2014/main" val="2797379351"/>
                  </a:ext>
                </a:extLst>
              </a:tr>
              <a:tr h="1924282">
                <a:tc>
                  <a:txBody>
                    <a:bodyPr/>
                    <a:lstStyle/>
                    <a:p>
                      <a:pPr algn="ctr"/>
                      <a:r>
                        <a:rPr lang="en-US" sz="2000" b="0" i="0" kern="1200" dirty="0">
                          <a:solidFill>
                            <a:schemeClr val="bg1"/>
                          </a:solidFill>
                          <a:effectLst/>
                          <a:latin typeface="+mn-lt"/>
                          <a:ea typeface="+mn-ea"/>
                          <a:cs typeface="+mn-cs"/>
                        </a:rPr>
                        <a:t>The Food Services Division, Café LA, offers healthy choices to fuel students learning and education. </a:t>
                      </a:r>
                      <a:endParaRPr lang="en-US" sz="2000" dirty="0">
                        <a:solidFill>
                          <a:schemeClr val="bg1"/>
                        </a:solidFill>
                      </a:endParaRPr>
                    </a:p>
                  </a:txBody>
                  <a:tcPr>
                    <a:solidFill>
                      <a:srgbClr val="EA3369"/>
                    </a:solidFill>
                  </a:tcPr>
                </a:tc>
                <a:tc>
                  <a:txBody>
                    <a:bodyPr/>
                    <a:lstStyle/>
                    <a:p>
                      <a:pPr algn="ctr"/>
                      <a:r>
                        <a:rPr lang="en-US" sz="2000" b="0" i="0" kern="1200" dirty="0">
                          <a:solidFill>
                            <a:schemeClr val="bg1"/>
                          </a:solidFill>
                          <a:effectLst/>
                          <a:latin typeface="+mn-lt"/>
                          <a:ea typeface="+mn-ea"/>
                          <a:cs typeface="+mn-cs"/>
                        </a:rPr>
                        <a:t>A strong correlation exists between physical fitness and academic achievement.</a:t>
                      </a:r>
                      <a:endParaRPr lang="en-US" sz="2000" dirty="0">
                        <a:solidFill>
                          <a:schemeClr val="bg1"/>
                        </a:solidFill>
                      </a:endParaRPr>
                    </a:p>
                  </a:txBody>
                  <a:tcPr>
                    <a:solidFill>
                      <a:srgbClr val="C00000"/>
                    </a:solidFill>
                  </a:tcPr>
                </a:tc>
                <a:tc>
                  <a:txBody>
                    <a:bodyPr/>
                    <a:lstStyle/>
                    <a:p>
                      <a:pPr algn="ctr"/>
                      <a:r>
                        <a:rPr lang="en-US" sz="1800" b="0" i="0" kern="1200" dirty="0">
                          <a:solidFill>
                            <a:schemeClr val="bg1"/>
                          </a:solidFill>
                          <a:effectLst/>
                          <a:latin typeface="+mn-lt"/>
                          <a:ea typeface="+mn-ea"/>
                          <a:cs typeface="+mn-cs"/>
                        </a:rPr>
                        <a:t>Some students have preventable health-related issues that make it difficult for them to achieve academically in a classroom structure. </a:t>
                      </a:r>
                      <a:endParaRPr lang="en-US" sz="1800" dirty="0">
                        <a:solidFill>
                          <a:schemeClr val="bg1"/>
                        </a:solidFill>
                      </a:endParaRPr>
                    </a:p>
                  </a:txBody>
                  <a:tcPr>
                    <a:solidFill>
                      <a:srgbClr val="FF0000"/>
                    </a:solidFill>
                  </a:tcPr>
                </a:tc>
                <a:tc>
                  <a:txBody>
                    <a:bodyPr/>
                    <a:lstStyle/>
                    <a:p>
                      <a:pPr algn="ctr"/>
                      <a:r>
                        <a:rPr lang="en-US" sz="1800" b="0" i="0" kern="1200" dirty="0">
                          <a:solidFill>
                            <a:schemeClr val="bg1"/>
                          </a:solidFill>
                          <a:effectLst/>
                          <a:latin typeface="+mn-lt"/>
                          <a:ea typeface="+mn-ea"/>
                          <a:cs typeface="+mn-cs"/>
                        </a:rPr>
                        <a:t>Healthy school communities help to improve student attendance, foster</a:t>
                      </a:r>
                      <a:r>
                        <a:rPr lang="en-US" sz="1800" b="0" i="0" kern="1200" baseline="0" dirty="0">
                          <a:solidFill>
                            <a:schemeClr val="bg1"/>
                          </a:solidFill>
                          <a:effectLst/>
                          <a:latin typeface="+mn-lt"/>
                          <a:ea typeface="+mn-ea"/>
                          <a:cs typeface="+mn-cs"/>
                        </a:rPr>
                        <a:t> a </a:t>
                      </a:r>
                      <a:r>
                        <a:rPr lang="en-US" sz="1800" b="0" i="0" kern="1200" dirty="0">
                          <a:solidFill>
                            <a:schemeClr val="bg1"/>
                          </a:solidFill>
                          <a:effectLst/>
                          <a:latin typeface="+mn-lt"/>
                          <a:ea typeface="+mn-ea"/>
                          <a:cs typeface="+mn-cs"/>
                        </a:rPr>
                        <a:t>cohesive school culture, and improves student achievement.</a:t>
                      </a:r>
                      <a:endParaRPr lang="en-US" sz="1800" dirty="0">
                        <a:solidFill>
                          <a:schemeClr val="bg1"/>
                        </a:solidFill>
                      </a:endParaRPr>
                    </a:p>
                  </a:txBody>
                  <a:tcPr>
                    <a:solidFill>
                      <a:srgbClr val="FFC000"/>
                    </a:solidFill>
                  </a:tcPr>
                </a:tc>
                <a:extLst>
                  <a:ext uri="{0D108BD9-81ED-4DB2-BD59-A6C34878D82A}">
                    <a16:rowId xmlns:a16="http://schemas.microsoft.com/office/drawing/2014/main" val="168532249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75952453"/>
              </p:ext>
            </p:extLst>
          </p:nvPr>
        </p:nvGraphicFramePr>
        <p:xfrm>
          <a:off x="1422400" y="3378200"/>
          <a:ext cx="9245600" cy="3035018"/>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3627602306"/>
                    </a:ext>
                  </a:extLst>
                </a:gridCol>
                <a:gridCol w="2311400">
                  <a:extLst>
                    <a:ext uri="{9D8B030D-6E8A-4147-A177-3AD203B41FA5}">
                      <a16:colId xmlns:a16="http://schemas.microsoft.com/office/drawing/2014/main" val="1406144013"/>
                    </a:ext>
                  </a:extLst>
                </a:gridCol>
                <a:gridCol w="2311400">
                  <a:extLst>
                    <a:ext uri="{9D8B030D-6E8A-4147-A177-3AD203B41FA5}">
                      <a16:colId xmlns:a16="http://schemas.microsoft.com/office/drawing/2014/main" val="3114165136"/>
                    </a:ext>
                  </a:extLst>
                </a:gridCol>
                <a:gridCol w="2311400">
                  <a:extLst>
                    <a:ext uri="{9D8B030D-6E8A-4147-A177-3AD203B41FA5}">
                      <a16:colId xmlns:a16="http://schemas.microsoft.com/office/drawing/2014/main" val="3666558233"/>
                    </a:ext>
                  </a:extLst>
                </a:gridCol>
              </a:tblGrid>
              <a:tr h="1023338">
                <a:tc>
                  <a:txBody>
                    <a:bodyPr/>
                    <a:lstStyle/>
                    <a:p>
                      <a:pPr algn="ctr"/>
                      <a:r>
                        <a:rPr lang="en-US" sz="2000" dirty="0">
                          <a:solidFill>
                            <a:schemeClr val="bg1"/>
                          </a:solidFill>
                        </a:rPr>
                        <a:t>Positive</a:t>
                      </a:r>
                      <a:r>
                        <a:rPr lang="en-US" sz="2000" baseline="0" dirty="0">
                          <a:solidFill>
                            <a:schemeClr val="bg1"/>
                          </a:solidFill>
                        </a:rPr>
                        <a:t> Attendance &amp; Building Resiliency</a:t>
                      </a:r>
                      <a:endParaRPr lang="en-US" sz="2000" dirty="0">
                        <a:solidFill>
                          <a:schemeClr val="bg1"/>
                        </a:solidFill>
                      </a:endParaRPr>
                    </a:p>
                  </a:txBody>
                  <a:tcPr anchor="ctr">
                    <a:solidFill>
                      <a:srgbClr val="92D050"/>
                    </a:solidFill>
                  </a:tcPr>
                </a:tc>
                <a:tc>
                  <a:txBody>
                    <a:bodyPr/>
                    <a:lstStyle/>
                    <a:p>
                      <a:pPr algn="ctr"/>
                      <a:r>
                        <a:rPr lang="en-US" sz="2400" dirty="0">
                          <a:solidFill>
                            <a:schemeClr val="bg1"/>
                          </a:solidFill>
                        </a:rPr>
                        <a:t>Safe Environment </a:t>
                      </a:r>
                    </a:p>
                  </a:txBody>
                  <a:tcPr anchor="ctr">
                    <a:solidFill>
                      <a:srgbClr val="00AF50"/>
                    </a:solidFill>
                  </a:tcPr>
                </a:tc>
                <a:tc>
                  <a:txBody>
                    <a:bodyPr/>
                    <a:lstStyle/>
                    <a:p>
                      <a:pPr algn="ctr"/>
                      <a:r>
                        <a:rPr lang="en-US" sz="3000" dirty="0">
                          <a:solidFill>
                            <a:schemeClr val="bg1"/>
                          </a:solidFill>
                        </a:rPr>
                        <a:t>Staff Wellness</a:t>
                      </a:r>
                    </a:p>
                  </a:txBody>
                  <a:tcPr anchor="ctr">
                    <a:solidFill>
                      <a:srgbClr val="00AFEF"/>
                    </a:solidFill>
                  </a:tcPr>
                </a:tc>
                <a:tc>
                  <a:txBody>
                    <a:bodyPr/>
                    <a:lstStyle/>
                    <a:p>
                      <a:pPr algn="ctr"/>
                      <a:r>
                        <a:rPr lang="en-US" sz="2000" dirty="0">
                          <a:solidFill>
                            <a:schemeClr val="bg1"/>
                          </a:solidFill>
                        </a:rPr>
                        <a:t>Parent &amp; Community Involvement</a:t>
                      </a:r>
                    </a:p>
                  </a:txBody>
                  <a:tcPr anchor="ctr">
                    <a:solidFill>
                      <a:srgbClr val="6F2F9F"/>
                    </a:solidFill>
                  </a:tcPr>
                </a:tc>
                <a:extLst>
                  <a:ext uri="{0D108BD9-81ED-4DB2-BD59-A6C34878D82A}">
                    <a16:rowId xmlns:a16="http://schemas.microsoft.com/office/drawing/2014/main" val="2797379351"/>
                  </a:ext>
                </a:extLst>
              </a:tr>
              <a:tr h="1580162">
                <a:tc>
                  <a:txBody>
                    <a:bodyPr/>
                    <a:lstStyle/>
                    <a:p>
                      <a:pPr algn="ctr"/>
                      <a:r>
                        <a:rPr lang="en-US" sz="1700" b="0" i="0" kern="1200" dirty="0">
                          <a:solidFill>
                            <a:schemeClr val="bg1"/>
                          </a:solidFill>
                          <a:effectLst/>
                          <a:latin typeface="+mn-lt"/>
                          <a:ea typeface="+mn-ea"/>
                          <a:cs typeface="+mn-cs"/>
                        </a:rPr>
                        <a:t> </a:t>
                      </a:r>
                      <a:r>
                        <a:rPr lang="en-US" sz="1800" b="0" i="0" kern="1200" dirty="0">
                          <a:solidFill>
                            <a:schemeClr val="bg1"/>
                          </a:solidFill>
                          <a:effectLst/>
                          <a:latin typeface="+mn-lt"/>
                          <a:ea typeface="+mn-ea"/>
                          <a:cs typeface="+mn-cs"/>
                        </a:rPr>
                        <a:t>School staff can create environments that motivate students to come to school every day and provide opportunities to build resiliency.</a:t>
                      </a:r>
                      <a:endParaRPr lang="en-US" sz="1700" dirty="0">
                        <a:solidFill>
                          <a:schemeClr val="bg1"/>
                        </a:solidFill>
                      </a:endParaRPr>
                    </a:p>
                  </a:txBody>
                  <a:tcPr anchor="ctr">
                    <a:solidFill>
                      <a:srgbClr val="92D050"/>
                    </a:solidFill>
                  </a:tcPr>
                </a:tc>
                <a:tc>
                  <a:txBody>
                    <a:bodyPr/>
                    <a:lstStyle/>
                    <a:p>
                      <a:pPr algn="ctr"/>
                      <a:r>
                        <a:rPr lang="en-US" sz="1800" b="0" i="0" kern="1200" dirty="0">
                          <a:solidFill>
                            <a:schemeClr val="bg1"/>
                          </a:solidFill>
                          <a:effectLst/>
                          <a:latin typeface="+mn-lt"/>
                          <a:ea typeface="+mn-ea"/>
                          <a:cs typeface="+mn-cs"/>
                        </a:rPr>
                        <a:t>Students and staff </a:t>
                      </a:r>
                      <a:r>
                        <a:rPr lang="en-US" sz="1800" b="0" i="0" kern="1200" baseline="0" dirty="0">
                          <a:solidFill>
                            <a:schemeClr val="bg1"/>
                          </a:solidFill>
                          <a:effectLst/>
                          <a:latin typeface="+mn-lt"/>
                          <a:ea typeface="+mn-ea"/>
                          <a:cs typeface="+mn-cs"/>
                        </a:rPr>
                        <a:t> </a:t>
                      </a:r>
                      <a:r>
                        <a:rPr lang="en-US" sz="1800" b="0" i="0" kern="1200" dirty="0">
                          <a:solidFill>
                            <a:schemeClr val="bg1"/>
                          </a:solidFill>
                          <a:effectLst/>
                          <a:latin typeface="+mn-lt"/>
                          <a:ea typeface="+mn-ea"/>
                          <a:cs typeface="+mn-cs"/>
                        </a:rPr>
                        <a:t>have the right to an environment that is safe, and free from disruption and</a:t>
                      </a:r>
                      <a:r>
                        <a:rPr lang="en-US" sz="1800" b="0" i="0" kern="1200" baseline="0" dirty="0">
                          <a:solidFill>
                            <a:schemeClr val="bg1"/>
                          </a:solidFill>
                          <a:effectLst/>
                          <a:latin typeface="+mn-lt"/>
                          <a:ea typeface="+mn-ea"/>
                          <a:cs typeface="+mn-cs"/>
                        </a:rPr>
                        <a:t> </a:t>
                      </a:r>
                      <a:r>
                        <a:rPr lang="en-US" sz="1800" b="0" i="0" kern="1200" dirty="0">
                          <a:solidFill>
                            <a:schemeClr val="bg1"/>
                          </a:solidFill>
                          <a:effectLst/>
                          <a:latin typeface="+mn-lt"/>
                          <a:ea typeface="+mn-ea"/>
                          <a:cs typeface="+mn-cs"/>
                        </a:rPr>
                        <a:t>obstacles that impede learning and teaching.</a:t>
                      </a:r>
                      <a:endParaRPr lang="en-US" sz="1800" dirty="0">
                        <a:solidFill>
                          <a:schemeClr val="bg1"/>
                        </a:solidFill>
                      </a:endParaRPr>
                    </a:p>
                  </a:txBody>
                  <a:tcPr anchor="ctr">
                    <a:solidFill>
                      <a:srgbClr val="00AF50"/>
                    </a:solidFill>
                  </a:tcPr>
                </a:tc>
                <a:tc>
                  <a:txBody>
                    <a:bodyPr/>
                    <a:lstStyle/>
                    <a:p>
                      <a:pPr algn="ctr"/>
                      <a:r>
                        <a:rPr lang="en-US" sz="2000" b="0" i="0" kern="1200" dirty="0">
                          <a:solidFill>
                            <a:schemeClr val="bg1"/>
                          </a:solidFill>
                          <a:effectLst/>
                          <a:latin typeface="+mn-lt"/>
                          <a:ea typeface="+mn-ea"/>
                          <a:cs typeface="+mn-cs"/>
                        </a:rPr>
                        <a:t>In order to promote student wellness, employee wellness must also be emphasized.</a:t>
                      </a:r>
                      <a:r>
                        <a:rPr lang="en-US" sz="2000" b="0" i="0" kern="1200" baseline="0" dirty="0">
                          <a:solidFill>
                            <a:schemeClr val="bg1"/>
                          </a:solidFill>
                          <a:effectLst/>
                          <a:latin typeface="+mn-lt"/>
                          <a:ea typeface="+mn-ea"/>
                          <a:cs typeface="+mn-cs"/>
                        </a:rPr>
                        <a:t> </a:t>
                      </a:r>
                      <a:endParaRPr lang="en-US" sz="2000" dirty="0">
                        <a:solidFill>
                          <a:schemeClr val="bg1"/>
                        </a:solidFill>
                      </a:endParaRPr>
                    </a:p>
                  </a:txBody>
                  <a:tcPr anchor="ctr">
                    <a:solidFill>
                      <a:srgbClr val="00AFEF"/>
                    </a:solidFill>
                  </a:tcPr>
                </a:tc>
                <a:tc>
                  <a:txBody>
                    <a:bodyPr/>
                    <a:lstStyle/>
                    <a:p>
                      <a:pPr algn="ctr"/>
                      <a:r>
                        <a:rPr lang="en-US" sz="2000" b="0" i="0" kern="1200" dirty="0">
                          <a:solidFill>
                            <a:schemeClr val="bg1"/>
                          </a:solidFill>
                          <a:effectLst/>
                          <a:latin typeface="+mn-lt"/>
                          <a:ea typeface="+mn-ea"/>
                          <a:cs typeface="+mn-cs"/>
                        </a:rPr>
                        <a:t>Parent involvement directly affects a child’s health and academic success.</a:t>
                      </a:r>
                      <a:endParaRPr lang="en-US" sz="2000" dirty="0">
                        <a:solidFill>
                          <a:schemeClr val="bg1"/>
                        </a:solidFill>
                      </a:endParaRPr>
                    </a:p>
                  </a:txBody>
                  <a:tcPr anchor="ctr">
                    <a:solidFill>
                      <a:srgbClr val="6F2F9F"/>
                    </a:solidFill>
                  </a:tcPr>
                </a:tc>
                <a:extLst>
                  <a:ext uri="{0D108BD9-81ED-4DB2-BD59-A6C34878D82A}">
                    <a16:rowId xmlns:a16="http://schemas.microsoft.com/office/drawing/2014/main" val="1685322498"/>
                  </a:ext>
                </a:extLst>
              </a:tr>
            </a:tbl>
          </a:graphicData>
        </a:graphic>
      </p:graphicFrame>
    </p:spTree>
    <p:extLst>
      <p:ext uri="{BB962C8B-B14F-4D97-AF65-F5344CB8AC3E}">
        <p14:creationId xmlns:p14="http://schemas.microsoft.com/office/powerpoint/2010/main" val="389908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64210" y="307357"/>
            <a:ext cx="1018069" cy="946677"/>
            <a:chOff x="7603133" y="763433"/>
            <a:chExt cx="2316372" cy="2153937"/>
          </a:xfrm>
          <a:effectLst/>
        </p:grpSpPr>
        <p:sp>
          <p:nvSpPr>
            <p:cNvPr id="5" name="Oval 4"/>
            <p:cNvSpPr/>
            <p:nvPr/>
          </p:nvSpPr>
          <p:spPr>
            <a:xfrm>
              <a:off x="7834628" y="797769"/>
              <a:ext cx="2084877" cy="2084877"/>
            </a:xfrm>
            <a:prstGeom prst="ellipse">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3133" y="763433"/>
              <a:ext cx="2153937" cy="2153937"/>
            </a:xfrm>
            <a:prstGeom prst="rect">
              <a:avLst/>
            </a:prstGeom>
          </p:spPr>
        </p:pic>
      </p:grpSp>
      <p:sp>
        <p:nvSpPr>
          <p:cNvPr id="13" name="Title 1"/>
          <p:cNvSpPr>
            <a:spLocks noGrp="1"/>
          </p:cNvSpPr>
          <p:nvPr>
            <p:ph type="title"/>
          </p:nvPr>
        </p:nvSpPr>
        <p:spPr>
          <a:xfrm>
            <a:off x="464773" y="322448"/>
            <a:ext cx="10772775" cy="1089663"/>
          </a:xfrm>
        </p:spPr>
        <p:txBody>
          <a:bodyPr/>
          <a:lstStyle/>
          <a:p>
            <a:r>
              <a:rPr lang="en-US" dirty="0">
                <a:solidFill>
                  <a:schemeClr val="accent1">
                    <a:lumMod val="50000"/>
                  </a:schemeClr>
                </a:solidFill>
                <a:latin typeface="Trebuchet MS" panose="020B0603020202020204" pitchFamily="34" charset="0"/>
              </a:rPr>
              <a:t>CAFÉ LA GOOD NUTRITION</a:t>
            </a:r>
          </a:p>
        </p:txBody>
      </p:sp>
      <p:sp>
        <p:nvSpPr>
          <p:cNvPr id="14" name="TextBox 13"/>
          <p:cNvSpPr txBox="1"/>
          <p:nvPr/>
        </p:nvSpPr>
        <p:spPr>
          <a:xfrm>
            <a:off x="475454" y="1388968"/>
            <a:ext cx="10751411" cy="861774"/>
          </a:xfrm>
          <a:prstGeom prst="rect">
            <a:avLst/>
          </a:prstGeom>
          <a:noFill/>
        </p:spPr>
        <p:txBody>
          <a:bodyPr wrap="square" rtlCol="0">
            <a:spAutoFit/>
          </a:bodyPr>
          <a:lstStyle/>
          <a:p>
            <a:pPr>
              <a:lnSpc>
                <a:spcPts val="3000"/>
              </a:lnSpc>
              <a:spcAft>
                <a:spcPts val="1200"/>
              </a:spcAft>
            </a:pPr>
            <a:r>
              <a:rPr lang="en-US" sz="2800" kern="0" dirty="0">
                <a:latin typeface="Calibri" panose="020F0502020204030204" pitchFamily="34" charset="0"/>
                <a:cs typeface="Calibri" panose="020F0502020204030204" pitchFamily="34" charset="0"/>
                <a:sym typeface="Arial"/>
              </a:rPr>
              <a:t>Café LA is committed to offering food that is of quality products. The food items served in our cafeterias have no:</a:t>
            </a:r>
          </a:p>
        </p:txBody>
      </p:sp>
      <p:sp>
        <p:nvSpPr>
          <p:cNvPr id="3" name="Rectangle 2"/>
          <p:cNvSpPr/>
          <p:nvPr/>
        </p:nvSpPr>
        <p:spPr>
          <a:xfrm>
            <a:off x="10676709" y="272435"/>
            <a:ext cx="1219200" cy="1139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0916610" y="459757"/>
            <a:ext cx="1018069" cy="946677"/>
            <a:chOff x="7603133" y="763433"/>
            <a:chExt cx="2316372" cy="2153937"/>
          </a:xfrm>
        </p:grpSpPr>
        <p:sp>
          <p:nvSpPr>
            <p:cNvPr id="15" name="Oval 14"/>
            <p:cNvSpPr/>
            <p:nvPr/>
          </p:nvSpPr>
          <p:spPr>
            <a:xfrm>
              <a:off x="7834628" y="797769"/>
              <a:ext cx="2084877" cy="2084877"/>
            </a:xfrm>
            <a:prstGeom prst="ellipse">
              <a:avLst/>
            </a:pr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3133" y="763433"/>
              <a:ext cx="2153937" cy="2153937"/>
            </a:xfrm>
            <a:prstGeom prst="rect">
              <a:avLst/>
            </a:prstGeom>
          </p:spPr>
        </p:pic>
      </p:grpSp>
      <p:grpSp>
        <p:nvGrpSpPr>
          <p:cNvPr id="11" name="Group 10">
            <a:extLst>
              <a:ext uri="{FF2B5EF4-FFF2-40B4-BE49-F238E27FC236}">
                <a16:creationId xmlns:a16="http://schemas.microsoft.com/office/drawing/2014/main" id="{A3DAF75B-8924-FC76-EAA0-0968C286FEEC}"/>
              </a:ext>
            </a:extLst>
          </p:cNvPr>
          <p:cNvGrpSpPr/>
          <p:nvPr/>
        </p:nvGrpSpPr>
        <p:grpSpPr>
          <a:xfrm>
            <a:off x="1421727" y="4655522"/>
            <a:ext cx="1426588" cy="2041667"/>
            <a:chOff x="1421727" y="4284812"/>
            <a:chExt cx="1426588" cy="2041667"/>
          </a:xfrm>
        </p:grpSpPr>
        <p:cxnSp>
          <p:nvCxnSpPr>
            <p:cNvPr id="16" name="Straight Arrow Connector 15">
              <a:extLst>
                <a:ext uri="{FF2B5EF4-FFF2-40B4-BE49-F238E27FC236}">
                  <a16:creationId xmlns:a16="http://schemas.microsoft.com/office/drawing/2014/main" id="{E48007F2-8F4B-2D5A-4BEF-4472CBD14A55}"/>
                </a:ext>
              </a:extLst>
            </p:cNvPr>
            <p:cNvCxnSpPr>
              <a:cxnSpLocks/>
              <a:stCxn id="31" idx="2"/>
            </p:cNvCxnSpPr>
            <p:nvPr/>
          </p:nvCxnSpPr>
          <p:spPr>
            <a:xfrm>
              <a:off x="2119056" y="4284812"/>
              <a:ext cx="15965" cy="1833802"/>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6C09734A-4E0E-20E3-8493-41B31AACE9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1727" y="4960857"/>
              <a:ext cx="1426588" cy="1365622"/>
            </a:xfrm>
            <a:prstGeom prst="rect">
              <a:avLst/>
            </a:prstGeom>
          </p:spPr>
        </p:pic>
      </p:grpSp>
      <p:grpSp>
        <p:nvGrpSpPr>
          <p:cNvPr id="19" name="Group 18">
            <a:extLst>
              <a:ext uri="{FF2B5EF4-FFF2-40B4-BE49-F238E27FC236}">
                <a16:creationId xmlns:a16="http://schemas.microsoft.com/office/drawing/2014/main" id="{6202205C-1AF7-4C84-1274-4D9374384CF4}"/>
              </a:ext>
            </a:extLst>
          </p:cNvPr>
          <p:cNvGrpSpPr/>
          <p:nvPr/>
        </p:nvGrpSpPr>
        <p:grpSpPr>
          <a:xfrm>
            <a:off x="3129910" y="3123702"/>
            <a:ext cx="1698504" cy="3806404"/>
            <a:chOff x="3129910" y="2752992"/>
            <a:chExt cx="1698504" cy="3806404"/>
          </a:xfrm>
        </p:grpSpPr>
        <p:cxnSp>
          <p:nvCxnSpPr>
            <p:cNvPr id="20" name="Straight Arrow Connector 19">
              <a:extLst>
                <a:ext uri="{FF2B5EF4-FFF2-40B4-BE49-F238E27FC236}">
                  <a16:creationId xmlns:a16="http://schemas.microsoft.com/office/drawing/2014/main" id="{B52BDB88-016C-AF9A-FC3B-E3B8AAA664A7}"/>
                </a:ext>
              </a:extLst>
            </p:cNvPr>
            <p:cNvCxnSpPr>
              <a:cxnSpLocks/>
            </p:cNvCxnSpPr>
            <p:nvPr/>
          </p:nvCxnSpPr>
          <p:spPr>
            <a:xfrm flipH="1">
              <a:off x="3966363" y="2752992"/>
              <a:ext cx="22815" cy="2529049"/>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66E56863-8470-E93A-DC17-11D847C9FD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9910" y="4835351"/>
              <a:ext cx="1698504" cy="1724045"/>
            </a:xfrm>
            <a:prstGeom prst="rect">
              <a:avLst/>
            </a:prstGeom>
          </p:spPr>
        </p:pic>
      </p:grpSp>
      <p:cxnSp>
        <p:nvCxnSpPr>
          <p:cNvPr id="23" name="Straight Arrow Connector 22">
            <a:extLst>
              <a:ext uri="{FF2B5EF4-FFF2-40B4-BE49-F238E27FC236}">
                <a16:creationId xmlns:a16="http://schemas.microsoft.com/office/drawing/2014/main" id="{5182BAB0-3EC0-1438-A36F-DA90C8CF5483}"/>
              </a:ext>
            </a:extLst>
          </p:cNvPr>
          <p:cNvCxnSpPr>
            <a:cxnSpLocks/>
          </p:cNvCxnSpPr>
          <p:nvPr/>
        </p:nvCxnSpPr>
        <p:spPr>
          <a:xfrm>
            <a:off x="6106861" y="3712831"/>
            <a:ext cx="0" cy="2901711"/>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B5C230D0-052F-8F4F-8765-8F248C88ABA2}"/>
              </a:ext>
            </a:extLst>
          </p:cNvPr>
          <p:cNvGrpSpPr/>
          <p:nvPr/>
        </p:nvGrpSpPr>
        <p:grpSpPr>
          <a:xfrm>
            <a:off x="7204821" y="3155685"/>
            <a:ext cx="1919560" cy="4016001"/>
            <a:chOff x="7224910" y="2747728"/>
            <a:chExt cx="1919560" cy="4016001"/>
          </a:xfrm>
        </p:grpSpPr>
        <p:cxnSp>
          <p:nvCxnSpPr>
            <p:cNvPr id="26" name="Straight Arrow Connector 25">
              <a:extLst>
                <a:ext uri="{FF2B5EF4-FFF2-40B4-BE49-F238E27FC236}">
                  <a16:creationId xmlns:a16="http://schemas.microsoft.com/office/drawing/2014/main" id="{A50EA6F0-DEDD-BC9E-DE07-3209C64FDB57}"/>
                </a:ext>
              </a:extLst>
            </p:cNvPr>
            <p:cNvCxnSpPr>
              <a:cxnSpLocks/>
            </p:cNvCxnSpPr>
            <p:nvPr/>
          </p:nvCxnSpPr>
          <p:spPr>
            <a:xfrm>
              <a:off x="8138869" y="2747728"/>
              <a:ext cx="14531" cy="3251406"/>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C654BDD5-6CD0-72C3-FD8D-81FD95C5BD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24910" y="4732079"/>
              <a:ext cx="1919560" cy="2031650"/>
            </a:xfrm>
            <a:prstGeom prst="rect">
              <a:avLst/>
            </a:prstGeom>
          </p:spPr>
        </p:pic>
      </p:grpSp>
      <p:grpSp>
        <p:nvGrpSpPr>
          <p:cNvPr id="28" name="Group 27">
            <a:extLst>
              <a:ext uri="{FF2B5EF4-FFF2-40B4-BE49-F238E27FC236}">
                <a16:creationId xmlns:a16="http://schemas.microsoft.com/office/drawing/2014/main" id="{53F069C2-B955-BB84-12B0-E59560C2CD40}"/>
              </a:ext>
            </a:extLst>
          </p:cNvPr>
          <p:cNvGrpSpPr/>
          <p:nvPr/>
        </p:nvGrpSpPr>
        <p:grpSpPr>
          <a:xfrm>
            <a:off x="9272229" y="4291309"/>
            <a:ext cx="1619794" cy="2450128"/>
            <a:chOff x="9272229" y="3920599"/>
            <a:chExt cx="1619794" cy="2450128"/>
          </a:xfrm>
        </p:grpSpPr>
        <p:cxnSp>
          <p:nvCxnSpPr>
            <p:cNvPr id="29" name="Straight Arrow Connector 28">
              <a:extLst>
                <a:ext uri="{FF2B5EF4-FFF2-40B4-BE49-F238E27FC236}">
                  <a16:creationId xmlns:a16="http://schemas.microsoft.com/office/drawing/2014/main" id="{A7D7C425-78C2-6AF6-B5A1-5758026F2527}"/>
                </a:ext>
              </a:extLst>
            </p:cNvPr>
            <p:cNvCxnSpPr>
              <a:cxnSpLocks/>
            </p:cNvCxnSpPr>
            <p:nvPr/>
          </p:nvCxnSpPr>
          <p:spPr>
            <a:xfrm>
              <a:off x="10058429" y="3920599"/>
              <a:ext cx="39140" cy="2275485"/>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0" name="Picture 29">
              <a:extLst>
                <a:ext uri="{FF2B5EF4-FFF2-40B4-BE49-F238E27FC236}">
                  <a16:creationId xmlns:a16="http://schemas.microsoft.com/office/drawing/2014/main" id="{5587E221-8DF1-740A-327C-B2A077889D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72229" y="4999127"/>
              <a:ext cx="1619794" cy="1371600"/>
            </a:xfrm>
            <a:prstGeom prst="rect">
              <a:avLst/>
            </a:prstGeom>
          </p:spPr>
        </p:pic>
      </p:grpSp>
      <p:sp>
        <p:nvSpPr>
          <p:cNvPr id="31" name="Rectangle 30">
            <a:extLst>
              <a:ext uri="{FF2B5EF4-FFF2-40B4-BE49-F238E27FC236}">
                <a16:creationId xmlns:a16="http://schemas.microsoft.com/office/drawing/2014/main" id="{11904B40-C27E-4380-82E3-B04E770972C0}"/>
              </a:ext>
            </a:extLst>
          </p:cNvPr>
          <p:cNvSpPr/>
          <p:nvPr/>
        </p:nvSpPr>
        <p:spPr>
          <a:xfrm>
            <a:off x="610296" y="3649682"/>
            <a:ext cx="3017520" cy="1005840"/>
          </a:xfrm>
          <a:prstGeom prst="rect">
            <a:avLst/>
          </a:prstGeom>
          <a:solidFill>
            <a:schemeClr val="tx2">
              <a:lumMod val="25000"/>
              <a:lumOff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The food we serve has no added trans fat. </a:t>
            </a:r>
          </a:p>
        </p:txBody>
      </p:sp>
      <p:sp>
        <p:nvSpPr>
          <p:cNvPr id="32" name="Oval 12">
            <a:extLst>
              <a:ext uri="{FF2B5EF4-FFF2-40B4-BE49-F238E27FC236}">
                <a16:creationId xmlns:a16="http://schemas.microsoft.com/office/drawing/2014/main" id="{AEE24C96-4F65-FDBC-0334-1D06F49B0CE5}"/>
              </a:ext>
            </a:extLst>
          </p:cNvPr>
          <p:cNvSpPr/>
          <p:nvPr/>
        </p:nvSpPr>
        <p:spPr>
          <a:xfrm>
            <a:off x="2462475" y="2355852"/>
            <a:ext cx="3053405" cy="1188720"/>
          </a:xfrm>
          <a:prstGeom prst="rect">
            <a:avLst/>
          </a:prstGeom>
          <a:solidFill>
            <a:schemeClr val="accent3">
              <a:lumMod val="40000"/>
              <a:lumOff val="6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NO nitrates, sulfites, or artificial colors or sweeteners.</a:t>
            </a:r>
          </a:p>
        </p:txBody>
      </p:sp>
      <p:sp>
        <p:nvSpPr>
          <p:cNvPr id="33" name="Oval 12">
            <a:extLst>
              <a:ext uri="{FF2B5EF4-FFF2-40B4-BE49-F238E27FC236}">
                <a16:creationId xmlns:a16="http://schemas.microsoft.com/office/drawing/2014/main" id="{57CC4753-5914-4D05-9EC7-FB0CADF60F8E}"/>
              </a:ext>
            </a:extLst>
          </p:cNvPr>
          <p:cNvSpPr/>
          <p:nvPr/>
        </p:nvSpPr>
        <p:spPr>
          <a:xfrm>
            <a:off x="4583190" y="3649682"/>
            <a:ext cx="3017520" cy="1005840"/>
          </a:xfrm>
          <a:prstGeom prst="rect">
            <a:avLst/>
          </a:prstGeom>
          <a:solidFill>
            <a:schemeClr val="tx2">
              <a:lumMod val="25000"/>
              <a:lumOff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All food served is whole grain rich.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0FBA080C-3DFC-6ED5-EB2F-F905B6027CD7}"/>
              </a:ext>
            </a:extLst>
          </p:cNvPr>
          <p:cNvSpPr/>
          <p:nvPr/>
        </p:nvSpPr>
        <p:spPr>
          <a:xfrm>
            <a:off x="6644285" y="2364781"/>
            <a:ext cx="3040632" cy="1188720"/>
          </a:xfrm>
          <a:prstGeom prst="rect">
            <a:avLst/>
          </a:prstGeom>
          <a:solidFill>
            <a:schemeClr val="accent3">
              <a:lumMod val="40000"/>
              <a:lumOff val="6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a:ea typeface="+mn-ea"/>
                <a:cs typeface="Calibri" panose="020F0502020204030204" pitchFamily="34" charset="0"/>
              </a:rPr>
              <a:t>The chicken we serve is r</a:t>
            </a:r>
            <a:r>
              <a:rPr kumimoji="0" lang="en-US" sz="2400" b="1" i="0" u="none" strike="noStrike" kern="1200" cap="none" spc="0" normalizeH="0" baseline="0" noProof="0" dirty="0">
                <a:ln>
                  <a:noFill/>
                </a:ln>
                <a:solidFill>
                  <a:srgbClr val="000000"/>
                </a:solidFill>
                <a:effectLst/>
                <a:uLnTx/>
                <a:uFillTx/>
                <a:latin typeface="Calibri"/>
                <a:ea typeface="+mn-ea"/>
                <a:cs typeface="+mn-cs"/>
              </a:rPr>
              <a:t>aised with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 No Antibiotics Ever</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5" name="Oval 8">
            <a:extLst>
              <a:ext uri="{FF2B5EF4-FFF2-40B4-BE49-F238E27FC236}">
                <a16:creationId xmlns:a16="http://schemas.microsoft.com/office/drawing/2014/main" id="{FDAB4DCA-BB0D-4EE9-B380-8A65E707CDC5}"/>
              </a:ext>
            </a:extLst>
          </p:cNvPr>
          <p:cNvSpPr/>
          <p:nvPr/>
        </p:nvSpPr>
        <p:spPr>
          <a:xfrm>
            <a:off x="8556083" y="3649682"/>
            <a:ext cx="3040631" cy="1005840"/>
          </a:xfrm>
          <a:prstGeom prst="rect">
            <a:avLst/>
          </a:prstGeom>
          <a:solidFill>
            <a:schemeClr val="tx2">
              <a:lumMod val="25000"/>
              <a:lumOff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Breakfast we provide is low in sodium.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12702" y="5345644"/>
            <a:ext cx="1335140" cy="1444877"/>
          </a:xfrm>
          <a:prstGeom prst="rect">
            <a:avLst/>
          </a:prstGeom>
        </p:spPr>
      </p:pic>
    </p:spTree>
    <p:extLst>
      <p:ext uri="{BB962C8B-B14F-4D97-AF65-F5344CB8AC3E}">
        <p14:creationId xmlns:p14="http://schemas.microsoft.com/office/powerpoint/2010/main" val="172623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202553"/>
            <a:ext cx="12192000" cy="1143000"/>
          </a:xfrm>
          <a:noFill/>
          <a:ln w="38100">
            <a:noFill/>
          </a:ln>
        </p:spPr>
        <p:txBody>
          <a:bodyPr/>
          <a:lstStyle/>
          <a:p>
            <a:pPr marL="457200"/>
            <a:r>
              <a:rPr lang="en-US" dirty="0">
                <a:solidFill>
                  <a:schemeClr val="accent1">
                    <a:lumMod val="50000"/>
                  </a:schemeClr>
                </a:solidFill>
                <a:latin typeface="Trebuchet MS" panose="020B0603020202020204" pitchFamily="34" charset="0"/>
              </a:rPr>
              <a:t>Quality of a Diet</a:t>
            </a:r>
          </a:p>
        </p:txBody>
      </p:sp>
      <p:sp>
        <p:nvSpPr>
          <p:cNvPr id="4" name="Content Placeholder 3"/>
          <p:cNvSpPr>
            <a:spLocks noGrp="1"/>
          </p:cNvSpPr>
          <p:nvPr>
            <p:ph idx="1"/>
          </p:nvPr>
        </p:nvSpPr>
        <p:spPr>
          <a:xfrm>
            <a:off x="516968" y="1345553"/>
            <a:ext cx="11004472" cy="4998999"/>
          </a:xfrm>
        </p:spPr>
        <p:txBody>
          <a:bodyPr>
            <a:normAutofit/>
          </a:bodyPr>
          <a:lstStyle/>
          <a:p>
            <a:pPr marL="0" indent="0">
              <a:lnSpc>
                <a:spcPct val="100000"/>
              </a:lnSpc>
              <a:spcBef>
                <a:spcPts val="0"/>
              </a:spcBef>
              <a:spcAft>
                <a:spcPts val="600"/>
              </a:spcAft>
              <a:buNone/>
            </a:pPr>
            <a:r>
              <a:rPr lang="en-US" sz="2800" dirty="0">
                <a:latin typeface="Calibri" panose="020F0502020204030204" pitchFamily="34" charset="0"/>
                <a:cs typeface="Calibri" panose="020F0502020204030204" pitchFamily="34" charset="0"/>
              </a:rPr>
              <a:t>The quality in the food we provide helps to support children and their families who otherwise might not have access to nutritious meals. </a:t>
            </a:r>
          </a:p>
          <a:p>
            <a:pPr marL="914400" indent="-457200">
              <a:lnSpc>
                <a:spcPct val="100000"/>
              </a:lnSpc>
              <a:spcBef>
                <a:spcPts val="0"/>
              </a:spcBef>
              <a:spcAft>
                <a:spcPts val="600"/>
              </a:spcAft>
              <a:buFont typeface="Wingdings" panose="05000000000000000000" pitchFamily="2" charset="2"/>
              <a:buChar char="Ø"/>
            </a:pPr>
            <a:r>
              <a:rPr lang="en-US" sz="2600" dirty="0">
                <a:latin typeface="Calibri" panose="020F0502020204030204" pitchFamily="34" charset="0"/>
                <a:cs typeface="Calibri" panose="020F0502020204030204" pitchFamily="34" charset="0"/>
              </a:rPr>
              <a:t>Low in fat, sodium, and sugar, but high in fiber.</a:t>
            </a:r>
          </a:p>
          <a:p>
            <a:pPr marL="914400" indent="-457200">
              <a:lnSpc>
                <a:spcPct val="100000"/>
              </a:lnSpc>
              <a:spcBef>
                <a:spcPts val="0"/>
              </a:spcBef>
              <a:spcAft>
                <a:spcPts val="600"/>
              </a:spcAft>
              <a:buFont typeface="Wingdings" panose="05000000000000000000" pitchFamily="2" charset="2"/>
              <a:buChar char="Ø"/>
            </a:pPr>
            <a:r>
              <a:rPr lang="en-US" sz="2600" dirty="0">
                <a:latin typeface="Calibri" panose="020F0502020204030204" pitchFamily="34" charset="0"/>
                <a:cs typeface="Calibri" panose="020F0502020204030204" pitchFamily="34" charset="0"/>
              </a:rPr>
              <a:t>Variety from all food groups. </a:t>
            </a:r>
          </a:p>
          <a:p>
            <a:pPr marL="914400" indent="-457200">
              <a:lnSpc>
                <a:spcPct val="100000"/>
              </a:lnSpc>
              <a:spcBef>
                <a:spcPts val="0"/>
              </a:spcBef>
              <a:spcAft>
                <a:spcPts val="600"/>
              </a:spcAft>
              <a:buFont typeface="Wingdings" panose="05000000000000000000" pitchFamily="2" charset="2"/>
              <a:buChar char="Ø"/>
            </a:pPr>
            <a:r>
              <a:rPr lang="en-US" sz="2600" dirty="0">
                <a:latin typeface="Calibri" panose="020F0502020204030204" pitchFamily="34" charset="0"/>
                <a:cs typeface="Calibri" panose="020F0502020204030204" pitchFamily="34" charset="0"/>
              </a:rPr>
              <a:t>Portion sizes are age appropriate and do not provide excess calories.</a:t>
            </a:r>
          </a:p>
          <a:p>
            <a:pPr marL="914400" indent="-457200">
              <a:lnSpc>
                <a:spcPct val="100000"/>
              </a:lnSpc>
              <a:spcBef>
                <a:spcPts val="0"/>
              </a:spcBef>
              <a:spcAft>
                <a:spcPts val="600"/>
              </a:spcAft>
              <a:buFont typeface="Wingdings" panose="05000000000000000000" pitchFamily="2" charset="2"/>
              <a:buChar char="Ø"/>
            </a:pPr>
            <a:r>
              <a:rPr lang="en-US" sz="2600" dirty="0">
                <a:latin typeface="Calibri" panose="020F0502020204030204" pitchFamily="34" charset="0"/>
                <a:cs typeface="Calibri" panose="020F0502020204030204" pitchFamily="34" charset="0"/>
              </a:rPr>
              <a:t>Many of our students face food insecurity and live in a food desert where people have limited access to healthful and affordable food, due to having low income or having to travel farther to find healthful food options.</a:t>
            </a:r>
          </a:p>
          <a:p>
            <a:pPr marL="457200" indent="-457200">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011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3281" t="5469" r="3058"/>
          <a:stretch/>
        </p:blipFill>
        <p:spPr>
          <a:xfrm>
            <a:off x="6539036" y="3070860"/>
            <a:ext cx="4714874" cy="2682240"/>
          </a:xfrm>
          <a:prstGeom prst="rect">
            <a:avLst/>
          </a:prstGeom>
          <a:ln w="12700" cap="sq">
            <a:solidFill>
              <a:schemeClr val="bg1">
                <a:lumMod val="50000"/>
              </a:schemeClr>
            </a:solidFill>
            <a:prstDash val="solid"/>
            <a:miter lim="800000"/>
          </a:ln>
          <a:effectLst>
            <a:outerShdw blurRad="50800" dist="38100" dir="2700000" algn="tl" rotWithShape="0">
              <a:prstClr val="black">
                <a:alpha val="40000"/>
              </a:prstClr>
            </a:outerShdw>
          </a:effectLst>
        </p:spPr>
      </p:pic>
      <p:sp>
        <p:nvSpPr>
          <p:cNvPr id="12" name="TextBox 11"/>
          <p:cNvSpPr txBox="1"/>
          <p:nvPr/>
        </p:nvSpPr>
        <p:spPr>
          <a:xfrm>
            <a:off x="304735" y="1596696"/>
            <a:ext cx="11338625" cy="2708434"/>
          </a:xfrm>
          <a:prstGeom prst="rect">
            <a:avLst/>
          </a:prstGeom>
          <a:noFill/>
          <a:ln>
            <a:noFill/>
          </a:ln>
        </p:spPr>
        <p:txBody>
          <a:bodyPr wrap="square" rtlCol="0" anchor="t">
            <a:spAutoFit/>
          </a:bodyPr>
          <a:lstStyle/>
          <a:p>
            <a:r>
              <a:rPr lang="en-US" sz="2800" dirty="0">
                <a:latin typeface="Calibri" panose="020F0502020204030204" pitchFamily="34" charset="0"/>
                <a:cs typeface="Calibri" panose="020F0502020204030204" pitchFamily="34" charset="0"/>
              </a:rPr>
              <a:t>Food Services Division operates the largest School Breakfast Program and second largest National School Lunch Program in the United States, servicing:</a:t>
            </a:r>
          </a:p>
          <a:p>
            <a:pPr marL="731520" indent="-457200">
              <a:spcBef>
                <a:spcPts val="1200"/>
              </a:spcBef>
              <a:buFont typeface="Wingdings" panose="05000000000000000000" pitchFamily="2" charset="2"/>
              <a:buChar char="Ø"/>
            </a:pPr>
            <a:r>
              <a:rPr lang="en-US" sz="2800" dirty="0">
                <a:latin typeface="Calibri" panose="020F0502020204030204" pitchFamily="34" charset="0"/>
                <a:cs typeface="Calibri" panose="020F0502020204030204" pitchFamily="34" charset="0"/>
              </a:rPr>
              <a:t>695 cafeterias</a:t>
            </a:r>
          </a:p>
          <a:p>
            <a:pPr marL="731520" indent="-457200">
              <a:spcBef>
                <a:spcPts val="1200"/>
              </a:spcBef>
              <a:buFont typeface="Wingdings" panose="05000000000000000000" pitchFamily="2" charset="2"/>
              <a:buChar char="Ø"/>
            </a:pPr>
            <a:r>
              <a:rPr lang="en-US" sz="2800" dirty="0">
                <a:latin typeface="Calibri" panose="020F0502020204030204" pitchFamily="34" charset="0"/>
                <a:cs typeface="Calibri" panose="020F0502020204030204" pitchFamily="34" charset="0"/>
              </a:rPr>
              <a:t>89 Early Ed Centers </a:t>
            </a:r>
          </a:p>
          <a:p>
            <a:pPr marL="731520" indent="-457200">
              <a:spcBef>
                <a:spcPts val="1200"/>
              </a:spcBef>
              <a:buFont typeface="Wingdings" panose="05000000000000000000" pitchFamily="2" charset="2"/>
              <a:buChar char="Ø"/>
            </a:pPr>
            <a:r>
              <a:rPr lang="en-US" sz="2800" dirty="0">
                <a:latin typeface="Calibri" panose="020F0502020204030204" pitchFamily="34" charset="0"/>
                <a:cs typeface="Calibri" panose="020F0502020204030204" pitchFamily="34" charset="0"/>
              </a:rPr>
              <a:t>100+ offsite programs each day</a:t>
            </a:r>
          </a:p>
        </p:txBody>
      </p:sp>
      <p:sp>
        <p:nvSpPr>
          <p:cNvPr id="15" name="Title 1"/>
          <p:cNvSpPr>
            <a:spLocks noGrp="1"/>
          </p:cNvSpPr>
          <p:nvPr>
            <p:ph type="title"/>
          </p:nvPr>
        </p:nvSpPr>
        <p:spPr>
          <a:xfrm>
            <a:off x="0" y="241300"/>
            <a:ext cx="12192000" cy="1143000"/>
          </a:xfrm>
          <a:noFill/>
          <a:ln w="38100">
            <a:noFill/>
          </a:ln>
        </p:spPr>
        <p:txBody>
          <a:bodyPr/>
          <a:lstStyle/>
          <a:p>
            <a:pPr marL="457200"/>
            <a:r>
              <a:rPr lang="en-US" dirty="0">
                <a:solidFill>
                  <a:schemeClr val="accent1">
                    <a:lumMod val="50000"/>
                  </a:schemeClr>
                </a:solidFill>
                <a:latin typeface="Trebuchet MS" panose="020B0603020202020204" pitchFamily="34" charset="0"/>
              </a:rPr>
              <a:t>School Meal Programs</a:t>
            </a:r>
          </a:p>
        </p:txBody>
      </p:sp>
    </p:spTree>
    <p:extLst>
      <p:ext uri="{BB962C8B-B14F-4D97-AF65-F5344CB8AC3E}">
        <p14:creationId xmlns:p14="http://schemas.microsoft.com/office/powerpoint/2010/main" val="97968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E02F034B8BF54BAE9AA0D60582A4B6" ma:contentTypeVersion="15" ma:contentTypeDescription="Create a new document." ma:contentTypeScope="" ma:versionID="eee16c4b0a70e0305c26db6321992320">
  <xsd:schema xmlns:xsd="http://www.w3.org/2001/XMLSchema" xmlns:xs="http://www.w3.org/2001/XMLSchema" xmlns:p="http://schemas.microsoft.com/office/2006/metadata/properties" xmlns:ns2="8bf10d84-95c4-446b-a6dc-317de1800774" xmlns:ns3="b523212d-ee6b-416a-b870-f85da76adb72" xmlns:ns4="a038a585-4f1b-4b82-9716-f9d38f63b763" targetNamespace="http://schemas.microsoft.com/office/2006/metadata/properties" ma:root="true" ma:fieldsID="1385811ed7e0e77f498314b8be9c91f1" ns2:_="" ns3:_="" ns4:_="">
    <xsd:import namespace="8bf10d84-95c4-446b-a6dc-317de1800774"/>
    <xsd:import namespace="b523212d-ee6b-416a-b870-f85da76adb72"/>
    <xsd:import namespace="a038a585-4f1b-4b82-9716-f9d38f63b7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10d84-95c4-446b-a6dc-317de1800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23212d-ee6b-416a-b870-f85da76adb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9a4619-c281-4fc8-b204-49f0b9119d60}" ma:internalName="TaxCatchAll" ma:showField="CatchAllData" ma:web="b523212d-ee6b-416a-b870-f85da76adb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38a585-4f1b-4b82-9716-f9d38f63b76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523212d-ee6b-416a-b870-f85da76adb72" xsi:nil="true"/>
    <lcf76f155ced4ddcb4097134ff3c332f xmlns="8bf10d84-95c4-446b-a6dc-317de18007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6D9B78-5650-42E2-BDAF-5E31710DD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f10d84-95c4-446b-a6dc-317de1800774"/>
    <ds:schemaRef ds:uri="b523212d-ee6b-416a-b870-f85da76adb72"/>
    <ds:schemaRef ds:uri="a038a585-4f1b-4b82-9716-f9d38f63b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88542D-0BEB-433B-AC3C-FB08FBBA344A}">
  <ds:schemaRefs>
    <ds:schemaRef ds:uri="http://schemas.microsoft.com/office/2006/metadata/properties"/>
    <ds:schemaRef ds:uri="http://purl.org/dc/elements/1.1/"/>
    <ds:schemaRef ds:uri="a038a585-4f1b-4b82-9716-f9d38f63b763"/>
    <ds:schemaRef ds:uri="b523212d-ee6b-416a-b870-f85da76adb72"/>
    <ds:schemaRef ds:uri="http://www.w3.org/XML/1998/namespace"/>
    <ds:schemaRef ds:uri="http://purl.org/dc/dcmitype/"/>
    <ds:schemaRef ds:uri="http://schemas.microsoft.com/office/2006/documentManagement/types"/>
    <ds:schemaRef ds:uri="8bf10d84-95c4-446b-a6dc-317de1800774"/>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79B29EBE-2DD5-4095-BE29-9825CA7E86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5342</TotalTime>
  <Words>1577</Words>
  <Application>Microsoft Office PowerPoint</Application>
  <PresentationFormat>Widescreen</PresentationFormat>
  <Paragraphs>199</Paragraphs>
  <Slides>30</Slides>
  <Notes>17</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Trebuchet MS</vt:lpstr>
      <vt:lpstr>Wingdings</vt:lpstr>
      <vt:lpstr>Metropolitan</vt:lpstr>
      <vt:lpstr>FOR THE HEALTH OF IT</vt:lpstr>
      <vt:lpstr>EMPLOYEE WELLNESS</vt:lpstr>
      <vt:lpstr>WHY EMPLOYEE WELLNESS?</vt:lpstr>
      <vt:lpstr>WHAT IS THE BLUEPRINT FOR WELLNESS?</vt:lpstr>
      <vt:lpstr>8 COMPONENTS OF THE BLUEPRINT FOR WELLNESS </vt:lpstr>
      <vt:lpstr>PowerPoint Presentation</vt:lpstr>
      <vt:lpstr>CAFÉ LA GOOD NUTRITION</vt:lpstr>
      <vt:lpstr>Quality of a Diet</vt:lpstr>
      <vt:lpstr>School Meal Programs</vt:lpstr>
      <vt:lpstr>School Meal Programs</vt:lpstr>
      <vt:lpstr>Food Waste Prevention Food Donation Program</vt:lpstr>
      <vt:lpstr>Food Waste Prevention Save it for Later Program </vt:lpstr>
      <vt:lpstr>Safe Food/Safe Environment</vt:lpstr>
      <vt:lpstr>Safe Food/Safe Environment</vt:lpstr>
      <vt:lpstr>Physical Education</vt:lpstr>
      <vt:lpstr>PowerPoint Presentation</vt:lpstr>
      <vt:lpstr>PowerPoint Presentation</vt:lpstr>
      <vt:lpstr>LAUSD 5K “Move It!” Challenge and Wellness Festival </vt:lpstr>
      <vt:lpstr>PowerPoint Presentation</vt:lpstr>
      <vt:lpstr>PowerPoint Presentation</vt:lpstr>
      <vt:lpstr>PowerPoint Presentation</vt:lpstr>
      <vt:lpstr>PowerPoint Presentation</vt:lpstr>
      <vt:lpstr>Monthly Newsletters</vt:lpstr>
      <vt:lpstr>Be A Wellness Warrior</vt:lpstr>
      <vt:lpstr>Newsletter Posting</vt:lpstr>
      <vt:lpstr>Team Involvement</vt:lpstr>
      <vt:lpstr>Newsletters Recap</vt:lpstr>
      <vt:lpstr>Newsletters Recap</vt:lpstr>
      <vt:lpstr>Wellness Feedback</vt:lpstr>
      <vt:lpstr>Wellness Programs Website</vt:lpstr>
    </vt:vector>
  </TitlesOfParts>
  <Company>W10 1903 X64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HEALTH OF IT</dc:title>
  <dc:creator>ANTHONY URIBE</dc:creator>
  <cp:lastModifiedBy>Chaney, Genea</cp:lastModifiedBy>
  <cp:revision>69</cp:revision>
  <dcterms:created xsi:type="dcterms:W3CDTF">2022-06-03T14:35:32Z</dcterms:created>
  <dcterms:modified xsi:type="dcterms:W3CDTF">2024-10-22T17:55:43Z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0x0101004EE02F034B8BF54BAE9AA0D60582A4B6</vt:lpwstr>
  </property>
  <property fmtid="{D5CDD505-2E9C-101B-9397-08002B2CF9AE}" pid="3" name="MediaServiceImageTags">
    <vt:lpwstr/>
  </property>
</Properties>
</file>